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7"/>
  </p:notesMasterIdLst>
  <p:sldIdLst>
    <p:sldId id="257" r:id="rId2"/>
    <p:sldId id="262" r:id="rId3"/>
    <p:sldId id="293" r:id="rId4"/>
    <p:sldId id="269" r:id="rId5"/>
    <p:sldId id="270" r:id="rId6"/>
    <p:sldId id="271" r:id="rId7"/>
    <p:sldId id="268" r:id="rId8"/>
    <p:sldId id="272" r:id="rId9"/>
    <p:sldId id="274" r:id="rId10"/>
    <p:sldId id="261" r:id="rId11"/>
    <p:sldId id="275" r:id="rId12"/>
    <p:sldId id="264" r:id="rId13"/>
    <p:sldId id="276" r:id="rId14"/>
    <p:sldId id="277" r:id="rId15"/>
    <p:sldId id="323" r:id="rId16"/>
    <p:sldId id="263" r:id="rId17"/>
    <p:sldId id="324" r:id="rId18"/>
    <p:sldId id="296" r:id="rId19"/>
    <p:sldId id="278" r:id="rId20"/>
    <p:sldId id="298" r:id="rId21"/>
    <p:sldId id="299" r:id="rId22"/>
    <p:sldId id="300" r:id="rId23"/>
    <p:sldId id="301" r:id="rId24"/>
    <p:sldId id="302" r:id="rId25"/>
    <p:sldId id="303" r:id="rId26"/>
    <p:sldId id="305" r:id="rId27"/>
    <p:sldId id="304" r:id="rId28"/>
    <p:sldId id="306" r:id="rId29"/>
    <p:sldId id="307" r:id="rId30"/>
    <p:sldId id="287" r:id="rId31"/>
    <p:sldId id="308" r:id="rId32"/>
    <p:sldId id="309" r:id="rId33"/>
    <p:sldId id="288" r:id="rId34"/>
    <p:sldId id="310" r:id="rId35"/>
    <p:sldId id="311" r:id="rId36"/>
    <p:sldId id="325" r:id="rId37"/>
    <p:sldId id="294" r:id="rId38"/>
    <p:sldId id="319" r:id="rId39"/>
    <p:sldId id="265" r:id="rId40"/>
    <p:sldId id="320" r:id="rId41"/>
    <p:sldId id="290" r:id="rId42"/>
    <p:sldId id="313" r:id="rId43"/>
    <p:sldId id="315" r:id="rId44"/>
    <p:sldId id="314" r:id="rId45"/>
    <p:sldId id="312" r:id="rId46"/>
    <p:sldId id="295" r:id="rId47"/>
    <p:sldId id="318" r:id="rId48"/>
    <p:sldId id="317" r:id="rId49"/>
    <p:sldId id="322" r:id="rId50"/>
    <p:sldId id="355" r:id="rId51"/>
    <p:sldId id="280" r:id="rId52"/>
    <p:sldId id="316" r:id="rId53"/>
    <p:sldId id="321" r:id="rId54"/>
    <p:sldId id="335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56" r:id="rId64"/>
    <p:sldId id="291" r:id="rId65"/>
    <p:sldId id="344" r:id="rId66"/>
    <p:sldId id="343" r:id="rId67"/>
    <p:sldId id="342" r:id="rId68"/>
    <p:sldId id="337" r:id="rId69"/>
    <p:sldId id="336" r:id="rId70"/>
    <p:sldId id="339" r:id="rId71"/>
    <p:sldId id="340" r:id="rId72"/>
    <p:sldId id="341" r:id="rId73"/>
    <p:sldId id="346" r:id="rId74"/>
    <p:sldId id="357" r:id="rId75"/>
    <p:sldId id="345" r:id="rId76"/>
    <p:sldId id="347" r:id="rId77"/>
    <p:sldId id="348" r:id="rId78"/>
    <p:sldId id="326" r:id="rId79"/>
    <p:sldId id="351" r:id="rId80"/>
    <p:sldId id="282" r:id="rId81"/>
    <p:sldId id="352" r:id="rId82"/>
    <p:sldId id="349" r:id="rId83"/>
    <p:sldId id="284" r:id="rId84"/>
    <p:sldId id="283" r:id="rId85"/>
    <p:sldId id="353" r:id="rId86"/>
  </p:sldIdLst>
  <p:sldSz cx="12192000" cy="6858000"/>
  <p:notesSz cx="6858000" cy="9144000"/>
  <p:embeddedFontLst>
    <p:embeddedFont>
      <p:font typeface="맑은 고딕" panose="020B0503020000020004" pitchFamily="50" charset="-127"/>
      <p:regular r:id="rId88"/>
      <p:bold r:id="rId89"/>
    </p:embeddedFont>
    <p:embeddedFont>
      <p:font typeface="Pretendard" panose="02000503000000020004" pitchFamily="50" charset="-127"/>
      <p:regular r:id="rId90"/>
      <p:bold r:id="rId91"/>
    </p:embeddedFont>
    <p:embeddedFont>
      <p:font typeface="Pretendard Black" panose="02000A03000000020004" pitchFamily="50" charset="-127"/>
      <p:bold r:id="rId92"/>
    </p:embeddedFont>
    <p:embeddedFont>
      <p:font typeface="삼성긴고딕OTF Medium" panose="020B0600000101010101" pitchFamily="34" charset="-127"/>
      <p:regular r:id="rId9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5"/>
    <a:srgbClr val="000000"/>
    <a:srgbClr val="FF0000"/>
    <a:srgbClr val="64BDE6"/>
    <a:srgbClr val="70C4EA"/>
    <a:srgbClr val="0080FF"/>
    <a:srgbClr val="BFBFBF"/>
    <a:srgbClr val="00153E"/>
    <a:srgbClr val="196B2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86245" autoAdjust="0"/>
  </p:normalViewPr>
  <p:slideViewPr>
    <p:cSldViewPr snapToGrid="0">
      <p:cViewPr varScale="1">
        <p:scale>
          <a:sx n="46" d="100"/>
          <a:sy n="46" d="100"/>
        </p:scale>
        <p:origin x="60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7E7F0-A3E8-4271-81C3-A2530369BEDB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DBD8F-A584-43FA-8A60-DEC3E384EE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679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9709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34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920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 헷갈리는 개념</a:t>
            </a:r>
            <a:r>
              <a:rPr lang="en-US" altLang="ko-KR" dirty="0"/>
              <a:t>. USB-C</a:t>
            </a:r>
            <a:r>
              <a:rPr lang="en-US" altLang="ko-KR" baseline="0" dirty="0"/>
              <a:t> </a:t>
            </a:r>
            <a:r>
              <a:rPr lang="ko-KR" altLang="en-US" baseline="0" dirty="0"/>
              <a:t>포트로 변환해주는 것인가 </a:t>
            </a:r>
            <a:r>
              <a:rPr lang="en-US" altLang="ko-KR" baseline="0" dirty="0"/>
              <a:t>USB-C</a:t>
            </a:r>
            <a:r>
              <a:rPr lang="ko-KR" altLang="en-US" baseline="0" dirty="0"/>
              <a:t>포트로 표준화 된 것 자체에 대한 것인가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984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9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891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946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오케이</a:t>
            </a:r>
            <a:r>
              <a:rPr lang="en-US" altLang="ko-KR" dirty="0"/>
              <a:t>.. </a:t>
            </a:r>
            <a:r>
              <a:rPr lang="ko-KR" altLang="en-US" dirty="0"/>
              <a:t>그럼 이제 </a:t>
            </a:r>
            <a:r>
              <a:rPr lang="en-US" altLang="ko-KR" dirty="0"/>
              <a:t>MCP </a:t>
            </a:r>
            <a:r>
              <a:rPr lang="ko-KR" altLang="en-US" dirty="0"/>
              <a:t>에 대해서도 알아봤으니까 </a:t>
            </a:r>
            <a:r>
              <a:rPr lang="ko-KR" altLang="en-US" dirty="0" err="1"/>
              <a:t>어떤게</a:t>
            </a:r>
            <a:r>
              <a:rPr lang="ko-KR" altLang="en-US" dirty="0"/>
              <a:t> 있는지 </a:t>
            </a:r>
            <a:r>
              <a:rPr lang="ko-KR" altLang="en-US" dirty="0" err="1"/>
              <a:t>알아봐야하잖아요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569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오케이</a:t>
            </a:r>
            <a:r>
              <a:rPr lang="en-US" altLang="ko-KR" dirty="0"/>
              <a:t>.. </a:t>
            </a:r>
            <a:r>
              <a:rPr lang="ko-KR" altLang="en-US" dirty="0"/>
              <a:t>그럼 이제 </a:t>
            </a:r>
            <a:r>
              <a:rPr lang="en-US" altLang="ko-KR" dirty="0"/>
              <a:t>MCP </a:t>
            </a:r>
            <a:r>
              <a:rPr lang="ko-KR" altLang="en-US" dirty="0"/>
              <a:t>에 대해서도 알아봤으니까 </a:t>
            </a:r>
            <a:r>
              <a:rPr lang="ko-KR" altLang="en-US" dirty="0" err="1"/>
              <a:t>어떤게</a:t>
            </a:r>
            <a:r>
              <a:rPr lang="ko-KR" altLang="en-US" dirty="0"/>
              <a:t> 있는지 </a:t>
            </a:r>
            <a:r>
              <a:rPr lang="ko-KR" altLang="en-US" dirty="0" err="1"/>
              <a:t>알아봐야하잖아요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279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C92EA-D6B4-A12F-8A46-575332E43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C7A050-F784-47C0-2BC5-969D033D8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19AB46-A02B-9FFE-8F03-9A366EA06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오케이</a:t>
            </a:r>
            <a:r>
              <a:rPr lang="en-US" altLang="ko-KR" dirty="0"/>
              <a:t>.. </a:t>
            </a:r>
            <a:r>
              <a:rPr lang="ko-KR" altLang="en-US" dirty="0"/>
              <a:t>그럼 이제 </a:t>
            </a:r>
            <a:r>
              <a:rPr lang="en-US" altLang="ko-KR" dirty="0"/>
              <a:t>MCP </a:t>
            </a:r>
            <a:r>
              <a:rPr lang="ko-KR" altLang="en-US" dirty="0"/>
              <a:t>에 대해서도 알아봤으니까 </a:t>
            </a:r>
            <a:r>
              <a:rPr lang="ko-KR" altLang="en-US" dirty="0" err="1"/>
              <a:t>어떤게</a:t>
            </a:r>
            <a:r>
              <a:rPr lang="ko-KR" altLang="en-US" dirty="0"/>
              <a:t> 있는지 </a:t>
            </a:r>
            <a:r>
              <a:rPr lang="ko-KR" altLang="en-US" dirty="0" err="1"/>
              <a:t>알아봐야하잖아요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493DBC-2BA7-3EFE-EEE6-D303FC18E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24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230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2058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D39ED-BA08-435A-7814-D4CCE6C45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7EBA92-3816-18E6-4441-9EE80A3A4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2CCA179-7AFA-9E56-9889-F4B740C3A0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A3792B-028E-AC46-A4C3-D0A10E2155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2654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627C7-341B-741F-384E-5EBB082B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379EB7-F492-97AB-5F7B-8E9A784074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CEB580-6B35-498D-6CF1-F81F3C433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E23732-2A70-406F-B389-EA7C04517F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68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64153-772B-88A8-1C8D-5CD151655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BBCED2-6C3F-34E1-0C02-06E721C10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9BD5C3-F13E-5B26-95AE-E37DD17C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1907B-E8DB-396E-1E4C-0C0CE14E29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77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DFB9-9B76-E5F2-EA1E-0D3E70142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037657-9054-423A-3EAA-B7E720C5EF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2DDE0C-4691-105F-9FED-6072C7B83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84B01-E6E3-4965-0CBD-0092ED693B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978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DC585-746E-D154-8C7D-3240B8599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88658E-E28B-DE1F-A888-B3188E1DD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CBB303-9507-EBC2-ADD0-CEAEBC624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FA3031-A729-76F1-4CB3-B1630C086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288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2A39E-B634-A879-01F4-B8283D1E8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53224EC-1787-5086-179A-ADF339424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262241-BFAC-3BC7-4313-09D6809FB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9F1C60-DD29-926D-7304-4E2B8F80F5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800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9A34-A42B-D21E-95FC-251F95AD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F1557E-FD10-5681-C08D-F1BB94B18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E3EC28-8FC4-DC9E-E07B-8FAED8338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CFA065-4EED-3E19-0830-22DB4F2BDB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234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731C5-16D9-9736-49C4-D1B5FAEB2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FDEC67-F591-9FF6-69E4-2A6235CBB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3A1FAC-1950-5CD4-B074-E317E9E2B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58D503-1DA1-982A-55A3-75FFCEAF17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714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3152D-94C5-6300-6AED-6E8D9B84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533823-93F2-FDFF-767D-BCA42092AB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B655D6-8203-7D66-026C-8B012D046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AD811E-969A-1376-30C9-F70F6002B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8191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989D-2CAA-E71B-6962-86ACEA25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16D89-A16C-B279-24BB-728D9D949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8FE62A-8CBE-0894-6B55-2DFA0E5F9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도대체 </a:t>
            </a:r>
            <a:r>
              <a:rPr lang="en-US" altLang="ko-KR" dirty="0"/>
              <a:t>MCP</a:t>
            </a:r>
            <a:r>
              <a:rPr lang="ko-KR" altLang="en-US" dirty="0"/>
              <a:t>가 뭐냐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540754-7259-311D-5D22-6EC57D5A1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848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13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93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883D7-B28F-1801-21CC-570BEC276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441497-AD1E-8AB5-603D-4CB174F71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D715BF-1698-DA94-EF23-4AFD7828AD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7C69ED-6D75-AB12-9220-6B0CCFCB4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753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F142E-2734-8BB7-0F50-66FA1F53E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8A0F92-C652-C0BB-2F36-517C0FD1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8015CC-CC2E-B6B5-EDD9-77C50AA7FB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1EDB8F-B828-6D9D-9125-98775E1E0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194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830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4FDB4-D6BD-3E25-AFBE-A990F1EE6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BE475F-5F1A-8145-72ED-1A299F31F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A03855-B3FC-9DE7-22CA-3DC84B884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A01E68-FCFD-9267-144E-DEBC388F5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23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E28C0-A95C-8B0C-876D-8E68EC8A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1E51C6-26DE-925F-1034-BB5F1B707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D89511-5212-7818-7E29-618ECCEEA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F44ED-4708-E8BF-AA46-E3493DC75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368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E28C0-A95C-8B0C-876D-8E68EC8A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1E51C6-26DE-925F-1034-BB5F1B707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D89511-5212-7818-7E29-618ECCEEA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F44ED-4708-E8BF-AA46-E3493DC758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9482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940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465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139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876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8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5226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3B4C2-391C-6B0E-55F1-2EA17BCF5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6DE1FD-3974-BF7D-75EA-BF835F43E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A32F68-283D-74D6-C038-F23A9061A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FCB950-475E-428F-6FB5-D590624B0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100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E3042-21EE-E983-F2C9-96F94B29E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537F63-CAD1-3FAE-3F3A-147C04A3B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F259B9-3B39-0514-A3C5-5F5E5DA36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526C3-4B3D-2EBA-4A4D-CE4A6926BC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0726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4BE2-5B08-80C2-B16C-F26F9C8CD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72916B-F7F7-DBF5-A39B-EFBA9C9B5D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D89210-F223-2F6F-42A7-BC1D05655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024F4F-A43E-4AA3-065F-89F461B0AF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3380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D04EF-102F-6252-776A-24715681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A6689E-4B4B-BEE4-E14B-EF32C562D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36208D3-0DB4-4A48-5F00-B179CF5B8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ko-KR" altLang="en-US" baseline="0" dirty="0"/>
              <a:t> 다 알고 있었던 </a:t>
            </a:r>
            <a:r>
              <a:rPr lang="ko-KR" altLang="en-US" baseline="0" dirty="0" err="1"/>
              <a:t>뜻이잖아요</a:t>
            </a:r>
            <a:r>
              <a:rPr lang="en-US" altLang="ko-KR" baseline="0" dirty="0"/>
              <a:t>?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아무튼 구성은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제목</a:t>
            </a:r>
            <a:r>
              <a:rPr lang="en-US" altLang="ko-KR" baseline="0" dirty="0"/>
              <a:t>, </a:t>
            </a:r>
            <a:r>
              <a:rPr lang="ko-KR" altLang="en-US" baseline="0" dirty="0"/>
              <a:t>태그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요약</a:t>
            </a:r>
            <a:r>
              <a:rPr lang="en-US" altLang="ko-KR" baseline="0" dirty="0"/>
              <a:t>, local remote, </a:t>
            </a:r>
            <a:r>
              <a:rPr lang="ko-KR" altLang="en-US" baseline="0" dirty="0"/>
              <a:t>사용량을 볼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F490F4-42AF-323E-8D7D-1A827761F3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2916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933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8053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FEE92-0B72-9057-4A75-A4BB37012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212C5B6-D362-5A82-0E4C-1ED0F759F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A5E2BA-0987-BD16-072B-FB4E121F4C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80C75-0C3F-1CDA-644E-C9F21C2DB3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4027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조금 헷갈리는 개념</a:t>
            </a:r>
            <a:r>
              <a:rPr lang="en-US" altLang="ko-KR" dirty="0"/>
              <a:t>. USB-C</a:t>
            </a:r>
            <a:r>
              <a:rPr lang="en-US" altLang="ko-KR" baseline="0" dirty="0"/>
              <a:t> </a:t>
            </a:r>
            <a:r>
              <a:rPr lang="ko-KR" altLang="en-US" baseline="0" dirty="0"/>
              <a:t>포트로 변환해주는 것인가 </a:t>
            </a:r>
            <a:r>
              <a:rPr lang="en-US" altLang="ko-KR" baseline="0" dirty="0"/>
              <a:t>USB-C</a:t>
            </a:r>
            <a:r>
              <a:rPr lang="ko-KR" altLang="en-US" baseline="0" dirty="0"/>
              <a:t>포트로 표준화 된 것 자체에 대한 것인가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796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24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26</a:t>
            </a:r>
            <a:r>
              <a:rPr lang="ko-KR" altLang="en-US" dirty="0"/>
              <a:t>일에 </a:t>
            </a:r>
            <a:r>
              <a:rPr lang="en-US" altLang="ko-KR" dirty="0"/>
              <a:t>ANTHROPIC</a:t>
            </a:r>
            <a:r>
              <a:rPr lang="ko-KR" altLang="en-US" dirty="0"/>
              <a:t>에서 </a:t>
            </a:r>
            <a:r>
              <a:rPr lang="en-US" altLang="ko-KR" dirty="0"/>
              <a:t>&lt; Open</a:t>
            </a:r>
            <a:r>
              <a:rPr lang="en-US" altLang="ko-KR" baseline="0" dirty="0"/>
              <a:t> AI</a:t>
            </a:r>
            <a:r>
              <a:rPr lang="ko-KR" altLang="en-US" baseline="0" dirty="0"/>
              <a:t>에서 나온 사람들이 설립한 </a:t>
            </a:r>
            <a:r>
              <a:rPr lang="ko-KR" altLang="en-US" baseline="0" dirty="0" err="1"/>
              <a:t>회사며</a:t>
            </a:r>
            <a:r>
              <a:rPr lang="en-US" altLang="ko-KR" dirty="0"/>
              <a:t> Claude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개발한 회사죠</a:t>
            </a:r>
            <a:r>
              <a:rPr lang="en-US" altLang="ko-KR" dirty="0"/>
              <a:t>? </a:t>
            </a:r>
            <a:r>
              <a:rPr lang="ko-KR" altLang="en-US" dirty="0"/>
              <a:t>오른쪽 빨간 점을 보시면 출시 시점부터 인기는 증가하는 모습을 볼 수 있죠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뭐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다른 라이브러리나 개발 </a:t>
            </a:r>
            <a:r>
              <a:rPr lang="ko-KR" altLang="en-US" baseline="0" dirty="0" err="1"/>
              <a:t>요소들이랑</a:t>
            </a:r>
            <a:r>
              <a:rPr lang="ko-KR" altLang="en-US" baseline="0" dirty="0"/>
              <a:t> 유사한 그래프를 그렸는데</a:t>
            </a:r>
            <a:r>
              <a:rPr lang="en-US" altLang="ko-KR" baseline="0" dirty="0"/>
              <a:t>,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462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667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602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241A-04CD-70C1-95A5-72803C4F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DA50E-703C-D1F0-4C4E-E5A7877A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1372E-89E9-C01B-5764-9DB40C6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1EDF3-3ADD-24BC-EA40-A2E59CE40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64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241A-04CD-70C1-95A5-72803C4F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DA50E-703C-D1F0-4C4E-E5A7877A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1372E-89E9-C01B-5764-9DB40C6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1EDF3-3ADD-24BC-EA40-A2E59CE40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082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241A-04CD-70C1-95A5-72803C4F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DA50E-703C-D1F0-4C4E-E5A7877A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1372E-89E9-C01B-5764-9DB40C6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1EDF3-3ADD-24BC-EA40-A2E59CE40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2266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241A-04CD-70C1-95A5-72803C4F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DA50E-703C-D1F0-4C4E-E5A7877A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1372E-89E9-C01B-5764-9DB40C6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1EDF3-3ADD-24BC-EA40-A2E59CE40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2971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241A-04CD-70C1-95A5-72803C4F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DA50E-703C-D1F0-4C4E-E5A7877A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1372E-89E9-C01B-5764-9DB40C6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1EDF3-3ADD-24BC-EA40-A2E59CE40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3652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241A-04CD-70C1-95A5-72803C4F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DA50E-703C-D1F0-4C4E-E5A7877A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1372E-89E9-C01B-5764-9DB40C6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1EDF3-3ADD-24BC-EA40-A2E59CE40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184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241A-04CD-70C1-95A5-72803C4F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DA50E-703C-D1F0-4C4E-E5A7877A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1372E-89E9-C01B-5764-9DB40C6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1EDF3-3ADD-24BC-EA40-A2E59CE40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703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241A-04CD-70C1-95A5-72803C4F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DA50E-703C-D1F0-4C4E-E5A7877A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1372E-89E9-C01B-5764-9DB40C6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1EDF3-3ADD-24BC-EA40-A2E59CE40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41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집중해서 봐야하는 부분은 이 부분일 것 같아요</a:t>
            </a:r>
            <a:r>
              <a:rPr lang="en-US" altLang="ko-KR" dirty="0"/>
              <a:t>. 11</a:t>
            </a:r>
            <a:r>
              <a:rPr lang="ko-KR" altLang="en-US" dirty="0"/>
              <a:t>월에 뭐 증가하는 모습은 보였죠</a:t>
            </a:r>
            <a:r>
              <a:rPr lang="en-US" altLang="ko-KR" dirty="0"/>
              <a:t>. </a:t>
            </a:r>
            <a:r>
              <a:rPr lang="ko-KR" altLang="en-US" dirty="0"/>
              <a:t>왜냐면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클로드</a:t>
            </a:r>
            <a:r>
              <a:rPr lang="ko-KR" altLang="en-US" baseline="0" dirty="0"/>
              <a:t> 개발한 회사에서 </a:t>
            </a:r>
            <a:r>
              <a:rPr lang="ko-KR" altLang="en-US" baseline="0" dirty="0" err="1"/>
              <a:t>나온거니까</a:t>
            </a:r>
            <a:r>
              <a:rPr lang="ko-KR" altLang="en-US" baseline="0" dirty="0"/>
              <a:t> 이미 인지도가 있잖아요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근데 그렇게 그래프가 꺾여갈 때 쯤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한가지 이슈가 발생합니다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9966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241A-04CD-70C1-95A5-72803C4F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DA50E-703C-D1F0-4C4E-E5A7877A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1372E-89E9-C01B-5764-9DB40C6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1EDF3-3ADD-24BC-EA40-A2E59CE40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527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241A-04CD-70C1-95A5-72803C4F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DA50E-703C-D1F0-4C4E-E5A7877A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1372E-89E9-C01B-5764-9DB40C6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1EDF3-3ADD-24BC-EA40-A2E59CE40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245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1241A-04CD-70C1-95A5-72803C4F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9DA50E-703C-D1F0-4C4E-E5A7877A6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61372E-89E9-C01B-5764-9DB40C6CD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1EDF3-3ADD-24BC-EA40-A2E59CE401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0609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7871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5648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6607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0615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669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961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710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</a:t>
            </a:r>
            <a:r>
              <a:rPr lang="en-US" altLang="ko-KR" dirty="0"/>
              <a:t>Cursor</a:t>
            </a:r>
            <a:r>
              <a:rPr lang="ko-KR" altLang="en-US" dirty="0"/>
              <a:t>에서 </a:t>
            </a:r>
            <a:r>
              <a:rPr lang="en-US" altLang="ko-KR" dirty="0"/>
              <a:t>MCP</a:t>
            </a:r>
            <a:r>
              <a:rPr lang="ko-KR" altLang="en-US" dirty="0"/>
              <a:t>를 지원하기 시작한 것인데요</a:t>
            </a:r>
            <a:r>
              <a:rPr lang="en-US" altLang="ko-KR" dirty="0"/>
              <a:t>. </a:t>
            </a:r>
            <a:r>
              <a:rPr lang="ko-KR" altLang="en-US" dirty="0"/>
              <a:t>이때가 바로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23</a:t>
            </a:r>
            <a:r>
              <a:rPr lang="ko-KR" altLang="en-US" dirty="0"/>
              <a:t>일 패치 노트에 등록이 되었죠</a:t>
            </a:r>
            <a:r>
              <a:rPr lang="en-US" altLang="ko-KR" dirty="0"/>
              <a:t>. </a:t>
            </a:r>
            <a:r>
              <a:rPr lang="ko-KR" altLang="en-US" dirty="0"/>
              <a:t>그래서 앞서 본 그래프에서 급격하게 증가하기 시작한 타이밍으로 볼 수 있겠습니다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8502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8364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3620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532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850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7194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8828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810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6643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75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C0570-AD82-1679-8A5A-0DA1DBC4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0DED6B-8C8C-924F-9021-C470A346F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7CEDD-329E-C0DE-7CE7-3CF0C5851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A15A7-C0B9-921A-E72E-259046F22E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12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인기가 </a:t>
            </a:r>
            <a:r>
              <a:rPr lang="ko-KR" altLang="en-US" dirty="0" err="1"/>
              <a:t>날이갈수록</a:t>
            </a:r>
            <a:r>
              <a:rPr lang="ko-KR" altLang="en-US" dirty="0"/>
              <a:t> 증가하는 이</a:t>
            </a:r>
            <a:r>
              <a:rPr lang="ko-KR" altLang="en-US" baseline="0" dirty="0"/>
              <a:t> 친구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1120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7771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84FEF-26E2-69E8-5382-7EAC6532A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411BB1D-A6B8-8F4C-CD63-DB2B7E279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B5BDE4-297F-EE57-BB88-2E56FE4A0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454BA-C9B1-E8D7-14AC-C7B25A0F8E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3396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6A807-D9F8-FB2C-6D45-800D2136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5434D4-735E-3F14-3BFB-E8D03B42C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DBC84-0C54-128E-F2C0-5E5B998A6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28D3C5-05DE-04D6-904D-41FFBEC498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899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74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228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BD05B-AF5B-B79E-E239-84C6699CF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3DBDE1-F28E-02CD-D6E4-AF8BC42C3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3D46EF-4AB6-7F9F-7FF3-9A0EAFEBC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36C2E7-2580-27E3-8B8E-073DED13D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434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도대체 뭐길래 이렇게 난리일까요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EDBD8F-A584-43FA-8A60-DEC3E384EEF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93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78175-33EF-A854-C53B-2C6F56981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10C474-AEB0-542F-1E34-FF594C6A2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5065B-B6F4-E714-B930-E4A73D349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493ED-2B95-50DF-0642-38426D4FC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976EE-C570-1BFF-6352-ED98ADA1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040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8A0314-4BBF-7B64-943E-254461F0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5E8CCA-F1F5-FE9B-A793-7A8120161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56771D-B0FD-E6E6-DD6C-7A55FFC7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75E4A4-EFBF-B651-DF2B-F43012EB3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28996-28DD-9E45-CBB5-CDB6AA8E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4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E6B2B3-F7DD-35C8-8BAB-D428FF8517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F20EB-F9CC-6402-0F87-D97D05E039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CE242B-D2CE-1A4F-8002-094E378AC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CB30A1-E1A6-AD6B-DEA0-214570E2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774AC-CFB6-C031-066B-D0FF5417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07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C15B1-99DF-FA40-3FE5-1911BF2C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8094B5-4B3A-7F8D-BBC8-FB90F9C15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5D2E88-AB6A-ACFF-585D-37A0A4A9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BB612A-AEDA-E610-7E46-5105C985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52A8D-C70E-A80B-4DEA-10538B12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90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E4309-AB09-4166-2315-FE22A3CE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D8FA78-EB64-B9CD-22C2-5A9D92535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252747-5081-C878-C702-6AADE59A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C16B89-7BF5-4943-27DE-CDB1BF378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9D9551-9D36-C8AF-5943-1545505A5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56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ED8D8-C6C9-25F9-013D-50452D71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005B31-04BA-EF84-A62A-D3A860159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0444FC-4DC6-6F58-0705-B5C429D9F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467DAF-1AB2-B2A3-3A02-2423ED03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C74742-1BEC-3982-546F-1A644A19B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D5EE25-0F95-C884-4D19-6666D0B5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67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3C46D-78FB-AE4B-FD96-D04E4FE9C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592545-8A5B-508A-19E4-EECA59111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75BE46-03B9-0EEF-364B-DB5083FD0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8A856A-2E4E-AAB4-CAE5-444BD8D02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5545623-0423-247A-75C7-6C79D2F65E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974877-E99E-68E4-3C75-887310DFF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EAF267D-E1FB-9D2C-8984-9BB37851C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20280E-788F-4349-7670-B6E70F9E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9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90420-85B4-FFB5-80CE-C44BAC07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A42302-6FBA-86A8-0AA0-2D88E94C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2CAD7F4-EB29-D455-2571-5334348CA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212E18-BACE-9BD6-E1C8-9FE773AE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144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60660C-1E84-AE2B-318E-4FD4A38C7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3C8D8E-2DA7-FBC6-F8D7-5396B1D6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F3E7E7-582E-3F28-2B16-242C15222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3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10788-03C4-F8D1-30A8-BA3AB5B62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30DA6-61F5-FF1A-D349-AE3C09A17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61D5EA-D8BD-9818-E230-F30BDEEAA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5D61B5-4EFE-5D19-81D5-C6F11BC6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E000C9-7951-055E-8F11-48EE4238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4A2220-E290-1E2D-7349-90DE30726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5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1B884-1C20-5040-B325-9CE78FA9F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4A5CFA9-0EF6-43B1-491E-C6F534A68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E946DE-5476-3A46-E423-16A655593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5D13C5-3870-1ADF-3135-72E8E92F0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D40512-4C30-B152-7944-71B296CB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8FF4A3-5F31-A345-AE14-8A3FCAE82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24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8FA2CA-2882-7B72-2940-BC7F212F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A0696-06A2-BE81-4FA3-69446D460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F5D65B-EECD-8833-1965-F3F72F9E62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BD0258-4BF1-4ED6-8BA5-44A079BB5D1D}" type="datetimeFigureOut">
              <a:rPr lang="ko-KR" altLang="en-US" smtClean="0"/>
              <a:t>2025-04-04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3E3FC-0C03-41E5-8188-80CDD7546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21AB0-54BC-9B1F-1057-ACDDB785E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821416-DFDF-4EC0-A097-969DB52F96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13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8.png"/><Relationship Id="rId4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2648A-E1F2-334F-F6CD-4C2E57A6D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599137" y="426526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SSAFY </a:t>
            </a:r>
            <a:r>
              <a:rPr lang="ko-KR" altLang="en-US" sz="12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구미</a:t>
            </a:r>
          </a:p>
        </p:txBody>
      </p:sp>
      <p:sp>
        <p:nvSpPr>
          <p:cNvPr id="9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9266660" y="6066736"/>
            <a:ext cx="1901532" cy="383126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박효진</a:t>
            </a:r>
            <a:r>
              <a:rPr lang="en-US" altLang="ko-KR" sz="12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lang="ko-KR" altLang="en-US" sz="12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구미</a:t>
            </a:r>
            <a:r>
              <a:rPr lang="en-US" altLang="ko-KR" sz="12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lang="ko-KR" altLang="en-US" sz="1200" b="1" dirty="0" err="1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실습코치</a:t>
            </a:r>
            <a:endParaRPr lang="ko-KR" altLang="en-US" sz="1200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88" y="2843943"/>
            <a:ext cx="2376875" cy="3057525"/>
          </a:xfrm>
          <a:prstGeom prst="rect">
            <a:avLst/>
          </a:prstGeom>
        </p:spPr>
      </p:pic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5086677" y="2298437"/>
            <a:ext cx="1901532" cy="383126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Daily Contents</a:t>
            </a:r>
            <a:endParaRPr lang="ko-KR" altLang="en-US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91148" y="859232"/>
            <a:ext cx="8301807" cy="1276825"/>
            <a:chOff x="1502960" y="859232"/>
            <a:chExt cx="8301807" cy="1276825"/>
          </a:xfrm>
        </p:grpSpPr>
        <p:sp>
          <p:nvSpPr>
            <p:cNvPr id="3" name="직사각형 2"/>
            <p:cNvSpPr/>
            <p:nvPr/>
          </p:nvSpPr>
          <p:spPr>
            <a:xfrm>
              <a:off x="2270120" y="1428171"/>
              <a:ext cx="753464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MCP(Model Context Protocol)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2960" y="859232"/>
              <a:ext cx="1152756" cy="1146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782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이란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94391" y="2758440"/>
            <a:ext cx="10123841" cy="18592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LLM(Large Language Model)</a:t>
            </a:r>
            <a:r>
              <a:rPr lang="ko-KR" altLang="en-US" sz="28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외부 데이터 소스 및 도구들 간의 원활한 통합을 가능하게 하는 개방형 프로토콜</a:t>
            </a: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이란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094391" y="2758440"/>
            <a:ext cx="10123841" cy="18592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AI가</a:t>
            </a:r>
            <a:r>
              <a:rPr lang="ko-KR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문맥(</a:t>
            </a:r>
            <a:r>
              <a:rPr lang="ko-KR" altLang="ko-KR" sz="24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Context</a:t>
            </a:r>
            <a:r>
              <a:rPr lang="ko-KR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)을 더 잘 이해할 수 있도록 돕는 </a:t>
            </a:r>
            <a:r>
              <a:rPr lang="ko-KR" altLang="ko-KR" sz="2400" b="1" u="sng" dirty="0">
                <a:solidFill>
                  <a:schemeClr val="tx1"/>
                </a:solidFill>
                <a:uFill>
                  <a:solidFill>
                    <a:srgbClr val="C00000"/>
                  </a:solidFill>
                </a:u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구조화</a:t>
            </a:r>
            <a:r>
              <a:rPr lang="ko-KR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된 대화</a:t>
            </a:r>
            <a:r>
              <a:rPr lang="en-US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포맷</a:t>
            </a:r>
            <a:endParaRPr lang="ko-KR" altLang="ko-KR" sz="24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16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48253" y="6043095"/>
            <a:ext cx="5016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애플리케이션을 위한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USB-C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포트와 같다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</a:t>
            </a:r>
            <a:r>
              <a:rPr lang="en-US" altLang="ko-KR" sz="120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Context Protocol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F28C97-BF31-54AF-1EDB-F9197460BCB4}"/>
              </a:ext>
            </a:extLst>
          </p:cNvPr>
          <p:cNvGrpSpPr/>
          <p:nvPr/>
        </p:nvGrpSpPr>
        <p:grpSpPr>
          <a:xfrm>
            <a:off x="2807407" y="1954923"/>
            <a:ext cx="6697810" cy="3673368"/>
            <a:chOff x="2807407" y="1954923"/>
            <a:chExt cx="6697810" cy="36733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7407" y="1954923"/>
              <a:ext cx="6697810" cy="36733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A65334C9-CE0B-115C-435E-A9F9092E1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0505" y="4974466"/>
              <a:ext cx="543500" cy="5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983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206064" y="2349945"/>
            <a:ext cx="7643168" cy="29190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중요한 정보가 프롬프트 안에서 묻히거나 누락되기 쉬움 </a:t>
            </a:r>
            <a:endParaRPr lang="en-US" altLang="ko-KR" sz="24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24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정보가 섞이면서 문맥을 혼동하거나 오해할 가능성 증가 </a:t>
            </a:r>
            <a:endParaRPr lang="en-US" altLang="ko-KR" sz="24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24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시스템/도구 연동 시, 비</a:t>
            </a:r>
            <a:r>
              <a:rPr lang="en-US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sz="24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구조화된 정보는 처리 효율이 낮음</a:t>
            </a:r>
            <a:endParaRPr lang="ko-KR" altLang="en-US" sz="24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https://cdn-icons-png.flaticon.com/512/18355/18355220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48" y="3177564"/>
            <a:ext cx="1263793" cy="126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77061" y="455336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993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과의 차이점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667520" y="2453641"/>
            <a:ext cx="3978626" cy="29190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중요한 정보가 프롬프트 안에서 묻히거나 누락되기 쉬움 </a:t>
            </a:r>
            <a:endParaRPr lang="en-US" altLang="ko-KR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정보가 섞이면서 문맥을 혼동하거나 오해할 가능성 증가 </a:t>
            </a:r>
            <a:endParaRPr lang="en-US" altLang="ko-KR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sz="12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시스템/도구 연동 시, </a:t>
            </a:r>
            <a:r>
              <a:rPr lang="ko-KR" altLang="ko-KR" sz="1200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비구조화된</a:t>
            </a:r>
            <a:r>
              <a:rPr lang="ko-KR" altLang="ko-KR" sz="12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정보는 처리 효율이 낮음</a:t>
            </a:r>
            <a:endParaRPr lang="ko-KR" altLang="en-US" sz="12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99006" y="1916421"/>
            <a:ext cx="6146456" cy="3993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표준화된 프로토콜로 데이터 마다 별도의 </a:t>
            </a:r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커넥터가 필요 없음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Socket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이용한 </a:t>
            </a:r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양방향 통신</a:t>
            </a:r>
            <a:endParaRPr lang="en-US" altLang="ko-KR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개발자뿐만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아니라 기술적 지식이 없는 사용자들도 </a:t>
            </a:r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쉽게 사용</a:t>
            </a:r>
            <a:endParaRPr lang="en-US" altLang="ko-KR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데이터 소스와 도구를 쉽게 통합하여 </a:t>
            </a:r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확장성 확보</a:t>
            </a:r>
            <a:endParaRPr lang="en-US" altLang="ko-KR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54" name="Picture 6" descr="https://cdn-icons-png.flaticon.com/512/10817/10817293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248" y="5062119"/>
            <a:ext cx="1165827" cy="116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799270" y="3681937"/>
            <a:ext cx="933594" cy="462436"/>
          </a:xfrm>
          <a:prstGeom prst="rightArrow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39879" y="2453641"/>
            <a:ext cx="3978626" cy="2919029"/>
          </a:xfrm>
          <a:prstGeom prst="round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en-US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52" name="Picture 4" descr="https://cdn-icons-png.flaticon.com/512/18355/18355220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477" y="4869559"/>
            <a:ext cx="1263793" cy="126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524511" y="2070306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 LLM</a:t>
            </a:r>
            <a:endParaRPr lang="ko-KR" altLang="en-US" sz="2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07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과의 차이점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14293" y="2453641"/>
            <a:ext cx="3978626" cy="29190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"The user is 30 years old and has asked for restaurant recommendations. What are some good options?"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사용자는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30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세이고 레스토랑 추천을 요청했습니다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좋은 선택지는 무엇인가요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499006" y="1916421"/>
            <a:ext cx="6146456" cy="3993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{</a:t>
            </a:r>
            <a:endParaRPr lang="ko-KR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user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"30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years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old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"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(30세) 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intent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"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Ask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restaurant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recommendations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(레스토랑 추천 요청) 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history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"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What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are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some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good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options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?“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(좋은 선택지는 무엇인가요?) 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}</a:t>
            </a:r>
            <a:endParaRPr lang="ko-KR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054" name="Picture 6" descr="https://cdn-icons-png.flaticon.com/512/10817/10817293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248" y="5062119"/>
            <a:ext cx="1165827" cy="116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799270" y="3681937"/>
            <a:ext cx="933594" cy="462436"/>
          </a:xfrm>
          <a:prstGeom prst="rightArrow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https://cdn-icons-png.flaticon.com/512/18355/18355220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250" y="4869559"/>
            <a:ext cx="1263793" cy="126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524511" y="5909889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2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 LLM</a:t>
            </a:r>
            <a:endParaRPr lang="ko-KR" altLang="en-US" sz="28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39356" y="604328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99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타원 33"/>
          <p:cNvSpPr/>
          <p:nvPr/>
        </p:nvSpPr>
        <p:spPr>
          <a:xfrm>
            <a:off x="5350764" y="1955363"/>
            <a:ext cx="1611096" cy="16110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9080693" y="1955363"/>
            <a:ext cx="1611096" cy="16110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620835" y="1955363"/>
            <a:ext cx="1611096" cy="16110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93438" y="3698194"/>
            <a:ext cx="3465890" cy="2423946"/>
            <a:chOff x="1082676" y="2843212"/>
            <a:chExt cx="2971800" cy="2423946"/>
          </a:xfrm>
        </p:grpSpPr>
        <p:sp>
          <p:nvSpPr>
            <p:cNvPr id="5" name="양쪽 모서리가 둥근 사각형 4"/>
            <p:cNvSpPr/>
            <p:nvPr/>
          </p:nvSpPr>
          <p:spPr>
            <a:xfrm>
              <a:off x="1082676" y="2843212"/>
              <a:ext cx="2971800" cy="4857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1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컨텍스트 공유 표준화</a:t>
              </a:r>
            </a:p>
          </p:txBody>
        </p:sp>
        <p:sp>
          <p:nvSpPr>
            <p:cNvPr id="6" name="양쪽 모서리가 둥근 사각형 5"/>
            <p:cNvSpPr/>
            <p:nvPr/>
          </p:nvSpPr>
          <p:spPr>
            <a:xfrm>
              <a:off x="1082676" y="3328987"/>
              <a:ext cx="2971800" cy="1938171"/>
            </a:xfrm>
            <a:prstGeom prst="round2SameRect">
              <a:avLst>
                <a:gd name="adj1" fmla="val 0"/>
                <a:gd name="adj2" fmla="val 15625"/>
              </a:avLst>
            </a:prstGeom>
            <a:solidFill>
              <a:schemeClr val="bg1">
                <a:lumMod val="65000"/>
                <a:alpha val="1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LLM</a:t>
              </a:r>
              <a:r>
                <a:rPr lang="ko-KR" altLang="en-US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과 데이터 소스 간의 상호작용을 위한 표준 프로토콜 제공 </a:t>
              </a:r>
              <a:r>
                <a:rPr lang="en-US" altLang="ko-KR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(JSON-RPC 2.0 </a:t>
              </a:r>
              <a:r>
                <a:rPr lang="ko-KR" altLang="en-US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프로토콜</a:t>
              </a:r>
              <a:r>
                <a:rPr lang="en-US" altLang="ko-KR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)</a:t>
              </a:r>
            </a:p>
            <a:p>
              <a:endPara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구조화된 방식으로 </a:t>
              </a:r>
              <a:r>
                <a:rPr lang="en-US" altLang="ko-KR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Context </a:t>
              </a:r>
              <a:r>
                <a:rPr lang="ko-KR" altLang="en-US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정보를 전달하고 관리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423367" y="3698194"/>
            <a:ext cx="3465890" cy="2423946"/>
            <a:chOff x="1082676" y="2843212"/>
            <a:chExt cx="2971800" cy="2423946"/>
          </a:xfrm>
        </p:grpSpPr>
        <p:sp>
          <p:nvSpPr>
            <p:cNvPr id="25" name="양쪽 모서리가 둥근 사각형 24"/>
            <p:cNvSpPr/>
            <p:nvPr/>
          </p:nvSpPr>
          <p:spPr>
            <a:xfrm>
              <a:off x="1082676" y="2843212"/>
              <a:ext cx="2971800" cy="4857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1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도구와 기능 노출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>
              <a:off x="1082676" y="3328987"/>
              <a:ext cx="2971800" cy="1938171"/>
            </a:xfrm>
            <a:prstGeom prst="round2SameRect">
              <a:avLst>
                <a:gd name="adj1" fmla="val 0"/>
                <a:gd name="adj2" fmla="val 15625"/>
              </a:avLst>
            </a:prstGeom>
            <a:solidFill>
              <a:schemeClr val="bg1">
                <a:lumMod val="65000"/>
                <a:alpha val="1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en-US" altLang="ko-KR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AI </a:t>
              </a:r>
              <a:r>
                <a:rPr lang="ko-KR" altLang="en-US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시스템에 로컬 또는 원격 도구들을 안전하게 노출</a:t>
              </a:r>
              <a:endPara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도구의 능력을 명확하게 기술하고 제어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153296" y="3698194"/>
            <a:ext cx="3465890" cy="2423946"/>
            <a:chOff x="1082676" y="2843212"/>
            <a:chExt cx="2971800" cy="2423946"/>
          </a:xfrm>
        </p:grpSpPr>
        <p:sp>
          <p:nvSpPr>
            <p:cNvPr id="28" name="양쪽 모서리가 둥근 사각형 27"/>
            <p:cNvSpPr/>
            <p:nvPr/>
          </p:nvSpPr>
          <p:spPr>
            <a:xfrm>
              <a:off x="1082676" y="2843212"/>
              <a:ext cx="2971800" cy="4857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1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통합 </a:t>
              </a:r>
              <a:r>
                <a:rPr lang="ko-KR" altLang="en-US" b="1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워크플로우</a:t>
              </a:r>
              <a:r>
                <a:rPr lang="ko-KR" altLang="en-US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구축</a:t>
              </a:r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>
              <a:off x="1082676" y="3328987"/>
              <a:ext cx="2971800" cy="1938171"/>
            </a:xfrm>
            <a:prstGeom prst="round2SameRect">
              <a:avLst>
                <a:gd name="adj1" fmla="val 0"/>
                <a:gd name="adj2" fmla="val 15625"/>
              </a:avLst>
            </a:prstGeom>
            <a:solidFill>
              <a:schemeClr val="bg1">
                <a:lumMod val="65000"/>
                <a:alpha val="1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Tx/>
                <a:buChar char="-"/>
              </a:pPr>
              <a:r>
                <a:rPr lang="ko-KR" altLang="en-US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여러 데이터 소스와 도구를 조합한 </a:t>
              </a:r>
              <a:r>
                <a:rPr lang="ko-KR" altLang="en-US" sz="1600" dirty="0" err="1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워크플로우</a:t>
              </a:r>
              <a:r>
                <a:rPr lang="ko-KR" altLang="en-US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생성</a:t>
              </a:r>
              <a:endPara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err="1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모듈식</a:t>
              </a:r>
              <a:r>
                <a:rPr lang="ko-KR" altLang="en-US" sz="1600" dirty="0">
                  <a:solidFill>
                    <a:schemeClr val="tx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구성을 통한 유연한 확장</a:t>
              </a:r>
            </a:p>
          </p:txBody>
        </p:sp>
      </p:grpSp>
      <p:pic>
        <p:nvPicPr>
          <p:cNvPr id="1026" name="Picture 2" descr="https://cdn-icons-png.flaticon.com/512/675/675579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312" y="222091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1072/1072179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83" y="222091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-png.flaticon.com/512/12113/12113570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241" y="222091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8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JSON-RPC 2.0 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프로토콜</a:t>
            </a:r>
          </a:p>
        </p:txBody>
      </p:sp>
      <p:sp>
        <p:nvSpPr>
          <p:cNvPr id="36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 descr="https://cdn-icons-png.flaticon.com/512/12822/12822451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186" y="405171"/>
            <a:ext cx="1136486" cy="113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직사각형 30"/>
          <p:cNvSpPr/>
          <p:nvPr/>
        </p:nvSpPr>
        <p:spPr>
          <a:xfrm>
            <a:off x="778703" y="1635524"/>
            <a:ext cx="6146456" cy="39934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{</a:t>
            </a:r>
            <a:endParaRPr lang="ko-KR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user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"30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years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old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intent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"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Ask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for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restaurant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recommendations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ko-KR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history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"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What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are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some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good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ko-KR" dirty="0" err="1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options</a:t>
            </a: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?“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}</a:t>
            </a:r>
            <a:endParaRPr lang="ko-KR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51561" y="5725223"/>
            <a:ext cx="660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JSON-RPC_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메시지 포맷 확인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https://wikidocs.net/268813</a:t>
            </a:r>
          </a:p>
        </p:txBody>
      </p:sp>
      <p:sp>
        <p:nvSpPr>
          <p:cNvPr id="32" name="사각형: 둥근 모서리 1">
            <a:extLst>
              <a:ext uri="{FF2B5EF4-FFF2-40B4-BE49-F238E27FC236}">
                <a16:creationId xmlns:a16="http://schemas.microsoft.com/office/drawing/2014/main" id="{9064798B-DA56-2628-F345-A6336DE91A02}"/>
              </a:ext>
            </a:extLst>
          </p:cNvPr>
          <p:cNvSpPr/>
          <p:nvPr/>
        </p:nvSpPr>
        <p:spPr>
          <a:xfrm>
            <a:off x="6323365" y="2080946"/>
            <a:ext cx="5302578" cy="3104987"/>
          </a:xfrm>
          <a:prstGeom prst="roundRect">
            <a:avLst>
              <a:gd name="adj" fmla="val 872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단순성과 가벼움</a:t>
            </a:r>
            <a:endParaRPr lang="en-US" altLang="ko-KR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JSON 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형식을 사용하여 데이터 구조가 단순</a:t>
            </a:r>
            <a:endParaRPr lang="en-US" altLang="ko-KR" sz="16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불필요한 오버헤드가 적음</a:t>
            </a:r>
            <a:endParaRPr lang="en-US" altLang="ko-KR" sz="16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이해하기 쉽고 구현이 간단</a:t>
            </a:r>
            <a:endParaRPr lang="en-US" altLang="ko-KR" sz="16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양방향 통신 지원</a:t>
            </a:r>
            <a:endParaRPr lang="en-US" altLang="ko-KR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클라이언트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(AI 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모델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서버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(MCP)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간 양방향 통신 가능</a:t>
            </a:r>
            <a:endParaRPr lang="en-US" altLang="ko-KR" sz="16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응답 패턴이 명확</a:t>
            </a:r>
            <a:endParaRPr lang="en-US" altLang="ko-KR" sz="16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비동기 통신 지원</a:t>
            </a:r>
          </a:p>
        </p:txBody>
      </p:sp>
    </p:spTree>
    <p:extLst>
      <p:ext uri="{BB962C8B-B14F-4D97-AF65-F5344CB8AC3E}">
        <p14:creationId xmlns:p14="http://schemas.microsoft.com/office/powerpoint/2010/main" val="365311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DE534-AD49-480C-3A29-B5BAFF764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3CC02E-6F56-F409-F220-8BB63F30DF85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7D0E02C-896C-2A1A-B462-F9601803ADD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4F8944-B499-9E98-2841-D454ECFDE50B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작동 방식</a:t>
            </a:r>
          </a:p>
        </p:txBody>
      </p:sp>
      <p:sp>
        <p:nvSpPr>
          <p:cNvPr id="36" name="사각형: 둥근 모서리 10">
            <a:extLst>
              <a:ext uri="{FF2B5EF4-FFF2-40B4-BE49-F238E27FC236}">
                <a16:creationId xmlns:a16="http://schemas.microsoft.com/office/drawing/2014/main" id="{B5BA53A0-BE32-C524-F510-A4C05BA73799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9CA4704E-FD85-E1F2-F3C1-F0127E931F65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3DEE146-E136-545C-3EF4-0C1B2853A6E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64798B-DA56-2628-F345-A6336DE91A02}"/>
              </a:ext>
            </a:extLst>
          </p:cNvPr>
          <p:cNvSpPr/>
          <p:nvPr/>
        </p:nvSpPr>
        <p:spPr>
          <a:xfrm>
            <a:off x="754745" y="1819169"/>
            <a:ext cx="1442434" cy="1442434"/>
          </a:xfrm>
          <a:prstGeom prst="roundRect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0E479E-B19D-AACA-87C4-428409201FD4}"/>
              </a:ext>
            </a:extLst>
          </p:cNvPr>
          <p:cNvSpPr txBox="1"/>
          <p:nvPr/>
        </p:nvSpPr>
        <p:spPr>
          <a:xfrm>
            <a:off x="903529" y="275259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Server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A1571B2-1CFF-CAE1-8F75-0A0B9454554A}"/>
              </a:ext>
            </a:extLst>
          </p:cNvPr>
          <p:cNvSpPr/>
          <p:nvPr/>
        </p:nvSpPr>
        <p:spPr>
          <a:xfrm>
            <a:off x="754745" y="3394581"/>
            <a:ext cx="1442434" cy="1442434"/>
          </a:xfrm>
          <a:prstGeom prst="roundRect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88A9C2-FD42-F5FC-F890-427E4ADD60E5}"/>
              </a:ext>
            </a:extLst>
          </p:cNvPr>
          <p:cNvSpPr txBox="1"/>
          <p:nvPr/>
        </p:nvSpPr>
        <p:spPr>
          <a:xfrm>
            <a:off x="956429" y="4328002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Client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E57B429-131B-0082-EDC9-53D5264C0F2E}"/>
              </a:ext>
            </a:extLst>
          </p:cNvPr>
          <p:cNvSpPr/>
          <p:nvPr/>
        </p:nvSpPr>
        <p:spPr>
          <a:xfrm>
            <a:off x="754745" y="4969993"/>
            <a:ext cx="1442434" cy="1442434"/>
          </a:xfrm>
          <a:prstGeom prst="roundRect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8ABFBE-4C60-395A-35A3-A74FEC367B1C}"/>
              </a:ext>
            </a:extLst>
          </p:cNvPr>
          <p:cNvSpPr txBox="1"/>
          <p:nvPr/>
        </p:nvSpPr>
        <p:spPr>
          <a:xfrm>
            <a:off x="1042188" y="5903414"/>
            <a:ext cx="867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Host</a:t>
            </a:r>
            <a:endParaRPr lang="ko-KR" altLang="en-US" sz="2400" b="1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8" name="그림 17" descr="폰트, 그래픽, 상징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44EF3F-2557-E4FB-4A67-3FFF9BC53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83" y="5172066"/>
            <a:ext cx="684000" cy="684000"/>
          </a:xfrm>
          <a:prstGeom prst="rect">
            <a:avLst/>
          </a:prstGeom>
        </p:spPr>
      </p:pic>
      <p:pic>
        <p:nvPicPr>
          <p:cNvPr id="20" name="그림 19" descr="상징, 스크린샷, 라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BD218B3-8D3F-3199-36D5-DE667BE1D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46" y="3638663"/>
            <a:ext cx="765673" cy="765673"/>
          </a:xfrm>
          <a:prstGeom prst="rect">
            <a:avLst/>
          </a:prstGeom>
        </p:spPr>
      </p:pic>
      <p:pic>
        <p:nvPicPr>
          <p:cNvPr id="22" name="그림 21" descr="상징, 폰트, 그래픽, 램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446CDC-E760-E5EB-A42B-B1B16A03B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83" y="2066808"/>
            <a:ext cx="685782" cy="685782"/>
          </a:xfrm>
          <a:prstGeom prst="rect">
            <a:avLst/>
          </a:prstGeom>
        </p:spPr>
      </p:pic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B53B0C11-57EC-B0BD-E92B-1139D5336427}"/>
              </a:ext>
            </a:extLst>
          </p:cNvPr>
          <p:cNvSpPr/>
          <p:nvPr/>
        </p:nvSpPr>
        <p:spPr>
          <a:xfrm>
            <a:off x="2576217" y="1754740"/>
            <a:ext cx="8330482" cy="15068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사용할 수 있는 </a:t>
            </a: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와 </a:t>
            </a: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 액세스 기능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을 제공하는 프로그램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원격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서버와 달리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서버는 로컬에서 실행과 원격 서버에 배포 가능</a:t>
            </a: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2" name="모서리가 둥근 직사각형 1">
            <a:extLst>
              <a:ext uri="{FF2B5EF4-FFF2-40B4-BE49-F238E27FC236}">
                <a16:creationId xmlns:a16="http://schemas.microsoft.com/office/drawing/2014/main" id="{3B142A3D-2AF4-92CB-1CDE-2250036CE426}"/>
              </a:ext>
            </a:extLst>
          </p:cNvPr>
          <p:cNvSpPr/>
          <p:nvPr/>
        </p:nvSpPr>
        <p:spPr>
          <a:xfrm>
            <a:off x="2576217" y="3362366"/>
            <a:ext cx="8330482" cy="15068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서버를 연결하는 </a:t>
            </a: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다리의 역할</a:t>
            </a:r>
            <a:endParaRPr lang="en-US" altLang="ko-KR" b="1" dirty="0">
              <a:solidFill>
                <a:schemeClr val="tx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요청 수신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적절한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서버로 전달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 반환</a:t>
            </a:r>
          </a:p>
        </p:txBody>
      </p:sp>
      <p:sp>
        <p:nvSpPr>
          <p:cNvPr id="33" name="모서리가 둥근 직사각형 1">
            <a:extLst>
              <a:ext uri="{FF2B5EF4-FFF2-40B4-BE49-F238E27FC236}">
                <a16:creationId xmlns:a16="http://schemas.microsoft.com/office/drawing/2014/main" id="{7DD9775D-F869-CD41-75CB-C4BEB0AAAD77}"/>
              </a:ext>
            </a:extLst>
          </p:cNvPr>
          <p:cNvSpPr/>
          <p:nvPr/>
        </p:nvSpPr>
        <p:spPr>
          <a:xfrm>
            <a:off x="2576217" y="4937778"/>
            <a:ext cx="8330482" cy="15068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 Desktop, Cursor AI 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데이터를 액세스 하고자 하는 </a:t>
            </a:r>
            <a:r>
              <a:rPr lang="en-US" altLang="ko-KR" b="1" dirty="0">
                <a:solidFill>
                  <a:schemeClr val="tx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</a:t>
            </a:r>
            <a:r>
              <a:rPr lang="ko-KR" altLang="en-US" b="1" dirty="0">
                <a:solidFill>
                  <a:schemeClr val="tx1"/>
                </a:solidFill>
                <a:highlight>
                  <a:srgbClr val="FFFF00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프로그램</a:t>
            </a:r>
            <a:endParaRPr lang="en-US" altLang="ko-KR" b="1" dirty="0">
              <a:solidFill>
                <a:schemeClr val="tx1"/>
              </a:solidFill>
              <a:highlight>
                <a:srgbClr val="FFFF00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사용자가 </a:t>
            </a:r>
            <a:r>
              <a:rPr lang="en-US" altLang="ko-KR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</a:t>
            </a:r>
            <a:r>
              <a:rPr lang="ko-KR" altLang="en-US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상호작용할 수 있는 인터페이스 제공</a:t>
            </a:r>
          </a:p>
        </p:txBody>
      </p:sp>
    </p:spTree>
    <p:extLst>
      <p:ext uri="{BB962C8B-B14F-4D97-AF65-F5344CB8AC3E}">
        <p14:creationId xmlns:p14="http://schemas.microsoft.com/office/powerpoint/2010/main" val="20048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0" y="435306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494ECEC-EA3A-65F5-E290-5AE7FA47BB55}"/>
              </a:ext>
            </a:extLst>
          </p:cNvPr>
          <p:cNvSpPr/>
          <p:nvPr/>
        </p:nvSpPr>
        <p:spPr>
          <a:xfrm>
            <a:off x="2751920" y="2366643"/>
            <a:ext cx="3280885" cy="1709598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ustomer support free icon">
            <a:extLst>
              <a:ext uri="{FF2B5EF4-FFF2-40B4-BE49-F238E27FC236}">
                <a16:creationId xmlns:a16="http://schemas.microsoft.com/office/drawing/2014/main" id="{EB40E7C3-D2DC-F92E-D4C5-1F348784A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27" y="1890356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28F15-26CD-1463-DF61-BFB0EFE728DE}"/>
              </a:ext>
            </a:extLst>
          </p:cNvPr>
          <p:cNvSpPr txBox="1"/>
          <p:nvPr/>
        </p:nvSpPr>
        <p:spPr>
          <a:xfrm>
            <a:off x="3655623" y="1925588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D73C30-456E-2409-EC51-4540AD3189E6}"/>
              </a:ext>
            </a:extLst>
          </p:cNvPr>
          <p:cNvSpPr/>
          <p:nvPr/>
        </p:nvSpPr>
        <p:spPr>
          <a:xfrm>
            <a:off x="3300923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: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 리더기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974052-DF4E-97E6-3794-FFA627E6DD8F}"/>
              </a:ext>
            </a:extLst>
          </p:cNvPr>
          <p:cNvSpPr/>
          <p:nvPr/>
        </p:nvSpPr>
        <p:spPr>
          <a:xfrm>
            <a:off x="1916476" y="2974453"/>
            <a:ext cx="572878" cy="572878"/>
          </a:xfrm>
          <a:prstGeom prst="rect">
            <a:avLst/>
          </a:prstGeom>
          <a:solidFill>
            <a:srgbClr val="00194C">
              <a:alpha val="10196"/>
            </a:srgbClr>
          </a:solidFill>
          <a:ln w="38100"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DFCE7D5-74BB-F0D8-908A-E2C1A2E4C640}"/>
              </a:ext>
            </a:extLst>
          </p:cNvPr>
          <p:cNvSpPr/>
          <p:nvPr/>
        </p:nvSpPr>
        <p:spPr>
          <a:xfrm>
            <a:off x="1775252" y="5838419"/>
            <a:ext cx="8762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 및 데이터 액세스 제공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(Local)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9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2648A-E1F2-334F-F6CD-4C2E57A6D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599137" y="426526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SSAFY </a:t>
            </a:r>
            <a:r>
              <a:rPr lang="ko-KR" altLang="en-US" sz="12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구미</a:t>
            </a:r>
          </a:p>
        </p:txBody>
      </p:sp>
      <p:sp>
        <p:nvSpPr>
          <p:cNvPr id="10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1030889" y="2337286"/>
            <a:ext cx="1409267" cy="481164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Part 1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99137" y="895407"/>
            <a:ext cx="24198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Contents</a:t>
            </a:r>
          </a:p>
        </p:txBody>
      </p:sp>
      <p:sp>
        <p:nvSpPr>
          <p:cNvPr id="13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1030889" y="3053016"/>
            <a:ext cx="1409267" cy="481164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Part 2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1030889" y="3768746"/>
            <a:ext cx="1409267" cy="481164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Part 3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1030889" y="4484476"/>
            <a:ext cx="1409267" cy="481164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Part 4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8057" y="239320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98057" y="310893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 모델 확장 플랫폼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98056" y="454039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느낀점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8057" y="382466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예제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309257" y="1264986"/>
            <a:ext cx="8882743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3086895" y="1202503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0" y="5928426"/>
            <a:ext cx="8882743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86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57761-E86D-7338-6D7F-F4710CBCE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A9BFCF9-D1B3-F984-1659-C5BFA5849622}"/>
              </a:ext>
            </a:extLst>
          </p:cNvPr>
          <p:cNvSpPr/>
          <p:nvPr/>
        </p:nvSpPr>
        <p:spPr>
          <a:xfrm>
            <a:off x="381880" y="435306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319CE70-D4E8-AFA0-F501-00778E32ABCF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72AA98-FEE5-7B66-235D-2A8926D7C773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459656EA-F398-E65C-155B-029BAC55E46A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DC60064D-F2AB-339A-E83C-3D77C476F2A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2078A78-8D06-9126-44E2-19712190DF42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59694F-522B-6EFA-E227-75AA030B7004}"/>
              </a:ext>
            </a:extLst>
          </p:cNvPr>
          <p:cNvSpPr/>
          <p:nvPr/>
        </p:nvSpPr>
        <p:spPr>
          <a:xfrm>
            <a:off x="1775252" y="5838419"/>
            <a:ext cx="8762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 및 데이터 액세스 제공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(Local)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074" name="Picture 2" descr="Customer support free icon">
            <a:extLst>
              <a:ext uri="{FF2B5EF4-FFF2-40B4-BE49-F238E27FC236}">
                <a16:creationId xmlns:a16="http://schemas.microsoft.com/office/drawing/2014/main" id="{8732E457-104F-D1B7-ECC3-65B4307B9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27" y="1890356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C2C28C-D9E2-F2CD-BB9B-17205DBB82B6}"/>
              </a:ext>
            </a:extLst>
          </p:cNvPr>
          <p:cNvSpPr txBox="1"/>
          <p:nvPr/>
        </p:nvSpPr>
        <p:spPr>
          <a:xfrm>
            <a:off x="3655623" y="1925588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B9171E-5C24-860A-2CFA-BDE9E6E5B1D6}"/>
              </a:ext>
            </a:extLst>
          </p:cNvPr>
          <p:cNvSpPr/>
          <p:nvPr/>
        </p:nvSpPr>
        <p:spPr>
          <a:xfrm>
            <a:off x="3300923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: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 리더기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89220C-29A9-E365-8C54-C3BF6317788D}"/>
              </a:ext>
            </a:extLst>
          </p:cNvPr>
          <p:cNvSpPr/>
          <p:nvPr/>
        </p:nvSpPr>
        <p:spPr>
          <a:xfrm>
            <a:off x="6852489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 Files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C:\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EC105B-3337-8C9B-4B34-F11E991FD68D}"/>
              </a:ext>
            </a:extLst>
          </p:cNvPr>
          <p:cNvSpPr/>
          <p:nvPr/>
        </p:nvSpPr>
        <p:spPr>
          <a:xfrm>
            <a:off x="1916476" y="2974453"/>
            <a:ext cx="572878" cy="572878"/>
          </a:xfrm>
          <a:prstGeom prst="rect">
            <a:avLst/>
          </a:prstGeom>
          <a:solidFill>
            <a:srgbClr val="00194C">
              <a:alpha val="10196"/>
            </a:srgbClr>
          </a:solidFill>
          <a:ln w="38100"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1DB02A-E60A-5B40-8890-816E6B9E0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95" y="27319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EA6EC90-8BAB-284C-E0AA-E5D3F9FFA6B7}"/>
              </a:ext>
            </a:extLst>
          </p:cNvPr>
          <p:cNvSpPr/>
          <p:nvPr/>
        </p:nvSpPr>
        <p:spPr>
          <a:xfrm>
            <a:off x="2751920" y="2366643"/>
            <a:ext cx="3280885" cy="1709598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4F8AB96-C0AD-6C34-4745-3005ECE53A90}"/>
              </a:ext>
            </a:extLst>
          </p:cNvPr>
          <p:cNvSpPr/>
          <p:nvPr/>
        </p:nvSpPr>
        <p:spPr>
          <a:xfrm>
            <a:off x="5572139" y="2898392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Local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2BDAB71-9FB7-CA90-DA21-55CE6BBC6A85}"/>
              </a:ext>
            </a:extLst>
          </p:cNvPr>
          <p:cNvCxnSpPr>
            <a:stCxn id="7" idx="3"/>
          </p:cNvCxnSpPr>
          <p:nvPr/>
        </p:nvCxnSpPr>
        <p:spPr>
          <a:xfrm>
            <a:off x="5483800" y="3260892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94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C9EB7-12EC-110A-3802-9B2F60380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489EEF9-AEE3-F5F9-0F1E-AFF03639C87A}"/>
              </a:ext>
            </a:extLst>
          </p:cNvPr>
          <p:cNvSpPr/>
          <p:nvPr/>
        </p:nvSpPr>
        <p:spPr>
          <a:xfrm>
            <a:off x="381880" y="435306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37D5285-1149-5CF4-1B76-56A010887578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6D4455-3DB1-F346-A5EB-91E447B1C22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FF5D176-BAFD-5C36-3A9D-A097ED0A8B29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1B27AE7-22BD-5E85-BAE5-BC321C800AD7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8B13415-E83C-B7D0-A09B-97F4E84B0AF6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3839C3-870B-5CD1-7C0A-06EBF4A92329}"/>
              </a:ext>
            </a:extLst>
          </p:cNvPr>
          <p:cNvSpPr/>
          <p:nvPr/>
        </p:nvSpPr>
        <p:spPr>
          <a:xfrm>
            <a:off x="1775252" y="5838419"/>
            <a:ext cx="8762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 및 데이터 액세스 제공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(Remote)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553C324-CC96-2488-F50D-E4740CA233EB}"/>
              </a:ext>
            </a:extLst>
          </p:cNvPr>
          <p:cNvSpPr/>
          <p:nvPr/>
        </p:nvSpPr>
        <p:spPr>
          <a:xfrm>
            <a:off x="2751920" y="3657599"/>
            <a:ext cx="3280885" cy="1839817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ustomer support free icon">
            <a:extLst>
              <a:ext uri="{FF2B5EF4-FFF2-40B4-BE49-F238E27FC236}">
                <a16:creationId xmlns:a16="http://schemas.microsoft.com/office/drawing/2014/main" id="{209E36B4-9274-EDB6-8187-91A8E89B4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27" y="3096698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BAF98A-911D-A3D7-4E21-F9E6944AF17C}"/>
              </a:ext>
            </a:extLst>
          </p:cNvPr>
          <p:cNvSpPr txBox="1"/>
          <p:nvPr/>
        </p:nvSpPr>
        <p:spPr>
          <a:xfrm>
            <a:off x="3655623" y="313193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2EDF8F-B380-2D7A-3882-1E2DE34DCDD9}"/>
              </a:ext>
            </a:extLst>
          </p:cNvPr>
          <p:cNvSpPr/>
          <p:nvPr/>
        </p:nvSpPr>
        <p:spPr>
          <a:xfrm>
            <a:off x="3300922" y="410891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BE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서비스에서 리소스를 요청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9E9D6E-F566-F558-2D23-C4FB682136F1}"/>
              </a:ext>
            </a:extLst>
          </p:cNvPr>
          <p:cNvSpPr/>
          <p:nvPr/>
        </p:nvSpPr>
        <p:spPr>
          <a:xfrm>
            <a:off x="1916476" y="4279680"/>
            <a:ext cx="572878" cy="572878"/>
          </a:xfrm>
          <a:prstGeom prst="rect">
            <a:avLst/>
          </a:prstGeom>
          <a:solidFill>
            <a:srgbClr val="00194C">
              <a:alpha val="10196"/>
            </a:srgbClr>
          </a:solidFill>
          <a:ln w="38100"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48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A7DE1-5DDA-8E74-D726-487EB498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F05042A-F113-2856-951B-C70FFC55A27D}"/>
              </a:ext>
            </a:extLst>
          </p:cNvPr>
          <p:cNvSpPr/>
          <p:nvPr/>
        </p:nvSpPr>
        <p:spPr>
          <a:xfrm>
            <a:off x="381880" y="435306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CD7556B-52DF-9D37-5A2F-C03D240733B9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44D5E4-5005-06DC-C650-D00115F0AB65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50173648-7540-2773-FA44-5CDDD0524B9E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3E6427EF-1D01-E64D-C349-00AB95DDF4D0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FE627C4-C192-2842-4C93-60FBE7419E55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A31E65-31D1-8247-6A41-481C6DF89357}"/>
              </a:ext>
            </a:extLst>
          </p:cNvPr>
          <p:cNvSpPr/>
          <p:nvPr/>
        </p:nvSpPr>
        <p:spPr>
          <a:xfrm>
            <a:off x="3300922" y="410891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BE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서비스에서 리소스를 요청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4D138E-80C6-901F-BFD0-2C3E85357C6E}"/>
              </a:ext>
            </a:extLst>
          </p:cNvPr>
          <p:cNvSpPr/>
          <p:nvPr/>
        </p:nvSpPr>
        <p:spPr>
          <a:xfrm>
            <a:off x="6852489" y="411469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리소스 서버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Notion, Jira, …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F7DA20F-8F41-7152-F193-E71DE5D984C6}"/>
              </a:ext>
            </a:extLst>
          </p:cNvPr>
          <p:cNvSpPr/>
          <p:nvPr/>
        </p:nvSpPr>
        <p:spPr>
          <a:xfrm>
            <a:off x="1916476" y="4279680"/>
            <a:ext cx="572878" cy="572878"/>
          </a:xfrm>
          <a:prstGeom prst="rect">
            <a:avLst/>
          </a:prstGeom>
          <a:solidFill>
            <a:srgbClr val="00194C">
              <a:alpha val="10196"/>
            </a:srgbClr>
          </a:solidFill>
          <a:ln w="38100"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E053D04-133E-8BA3-D5C8-7D90EBA34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795" y="402611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858B95-B1C3-D686-740B-386546F5E078}"/>
              </a:ext>
            </a:extLst>
          </p:cNvPr>
          <p:cNvSpPr/>
          <p:nvPr/>
        </p:nvSpPr>
        <p:spPr>
          <a:xfrm>
            <a:off x="2751920" y="3657599"/>
            <a:ext cx="3280885" cy="1839817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ustomer support free icon">
            <a:extLst>
              <a:ext uri="{FF2B5EF4-FFF2-40B4-BE49-F238E27FC236}">
                <a16:creationId xmlns:a16="http://schemas.microsoft.com/office/drawing/2014/main" id="{6B8BD754-8113-0820-EDC8-6C948E54D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27" y="3096698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938960-5567-5BF2-B879-DE6C7DA9E32A}"/>
              </a:ext>
            </a:extLst>
          </p:cNvPr>
          <p:cNvSpPr txBox="1"/>
          <p:nvPr/>
        </p:nvSpPr>
        <p:spPr>
          <a:xfrm>
            <a:off x="3655623" y="3131930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F045023-B94C-EA0E-EED1-37359FF9A6E1}"/>
              </a:ext>
            </a:extLst>
          </p:cNvPr>
          <p:cNvSpPr/>
          <p:nvPr/>
        </p:nvSpPr>
        <p:spPr>
          <a:xfrm>
            <a:off x="5572139" y="4242171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Remote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40C3B4F-E110-622F-5532-E181454468AE}"/>
              </a:ext>
            </a:extLst>
          </p:cNvPr>
          <p:cNvCxnSpPr/>
          <p:nvPr/>
        </p:nvCxnSpPr>
        <p:spPr>
          <a:xfrm>
            <a:off x="5483800" y="4604671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FEFE7A-084C-A695-50FA-B4DE113CC7A0}"/>
              </a:ext>
            </a:extLst>
          </p:cNvPr>
          <p:cNvSpPr/>
          <p:nvPr/>
        </p:nvSpPr>
        <p:spPr>
          <a:xfrm>
            <a:off x="1775252" y="5838419"/>
            <a:ext cx="8762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 및 데이터 액세스 제공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(Remote)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69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9D392-A4E7-19BB-15E0-F9FE2B050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3609B3A-7B7A-0628-75F0-95E615A400F6}"/>
              </a:ext>
            </a:extLst>
          </p:cNvPr>
          <p:cNvSpPr/>
          <p:nvPr/>
        </p:nvSpPr>
        <p:spPr>
          <a:xfrm>
            <a:off x="381880" y="435306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8BCBB4D-719C-A295-F6E2-F5B9DB7D2256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B4A0AF-8D25-8F24-A5AA-1638E550F9EC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04FC699E-2223-1584-DC5E-2298D9DF000E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E66C211-C5A9-3E0E-C46A-5ABC704A1AC5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D6CB045-9EA8-AC95-1A5E-F6A0AD6B5E68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6EC1BC-7F59-1CDE-88C7-7B91628F1B82}"/>
              </a:ext>
            </a:extLst>
          </p:cNvPr>
          <p:cNvSpPr/>
          <p:nvPr/>
        </p:nvSpPr>
        <p:spPr>
          <a:xfrm>
            <a:off x="1775252" y="5838419"/>
            <a:ext cx="8762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각각의 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서버에서 도구를 요청할 수 있음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0CA4309-E56F-AEE7-1C07-61CB5F0099D5}"/>
              </a:ext>
            </a:extLst>
          </p:cNvPr>
          <p:cNvSpPr/>
          <p:nvPr/>
        </p:nvSpPr>
        <p:spPr>
          <a:xfrm>
            <a:off x="2751920" y="2519048"/>
            <a:ext cx="3280885" cy="1380922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ustomer support free icon">
            <a:extLst>
              <a:ext uri="{FF2B5EF4-FFF2-40B4-BE49-F238E27FC236}">
                <a16:creationId xmlns:a16="http://schemas.microsoft.com/office/drawing/2014/main" id="{94C56A29-9019-6BD2-3B9A-D8AEF758B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27" y="1890356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81E437-145D-12F5-CEF5-CBEAF454918A}"/>
              </a:ext>
            </a:extLst>
          </p:cNvPr>
          <p:cNvSpPr txBox="1"/>
          <p:nvPr/>
        </p:nvSpPr>
        <p:spPr>
          <a:xfrm>
            <a:off x="3655623" y="1925588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5719F8-DDC5-7366-2722-C1CA4B573C2C}"/>
              </a:ext>
            </a:extLst>
          </p:cNvPr>
          <p:cNvSpPr/>
          <p:nvPr/>
        </p:nvSpPr>
        <p:spPr>
          <a:xfrm>
            <a:off x="3300923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: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 리더기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7BAB40-8372-21ED-0D8E-B1891EF2E0BA}"/>
              </a:ext>
            </a:extLst>
          </p:cNvPr>
          <p:cNvSpPr/>
          <p:nvPr/>
        </p:nvSpPr>
        <p:spPr>
          <a:xfrm>
            <a:off x="3300922" y="410891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BE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서비스에서 리소스를 요청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1D97A7C-F25F-76A1-782E-5377ACAEAAA6}"/>
              </a:ext>
            </a:extLst>
          </p:cNvPr>
          <p:cNvCxnSpPr>
            <a:stCxn id="7" idx="3"/>
          </p:cNvCxnSpPr>
          <p:nvPr/>
        </p:nvCxnSpPr>
        <p:spPr>
          <a:xfrm>
            <a:off x="5483800" y="3260892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B106C5B-9B1C-9A2C-F70D-510EADA80CD2}"/>
              </a:ext>
            </a:extLst>
          </p:cNvPr>
          <p:cNvSpPr/>
          <p:nvPr/>
        </p:nvSpPr>
        <p:spPr>
          <a:xfrm>
            <a:off x="5572139" y="2898392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Local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790D1A-B05A-6BC8-BF38-5A68C62E5AA2}"/>
              </a:ext>
            </a:extLst>
          </p:cNvPr>
          <p:cNvSpPr/>
          <p:nvPr/>
        </p:nvSpPr>
        <p:spPr>
          <a:xfrm>
            <a:off x="6852489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 Files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C:\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135050-FFAE-4061-0648-FAACCDFAD607}"/>
              </a:ext>
            </a:extLst>
          </p:cNvPr>
          <p:cNvSpPr/>
          <p:nvPr/>
        </p:nvSpPr>
        <p:spPr>
          <a:xfrm>
            <a:off x="6852489" y="411469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리소스 서버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Notion, Jira, …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085050-974D-D7E1-0D28-747040CEEE85}"/>
              </a:ext>
            </a:extLst>
          </p:cNvPr>
          <p:cNvSpPr/>
          <p:nvPr/>
        </p:nvSpPr>
        <p:spPr>
          <a:xfrm>
            <a:off x="1916476" y="4279680"/>
            <a:ext cx="572878" cy="572878"/>
          </a:xfrm>
          <a:prstGeom prst="rect">
            <a:avLst/>
          </a:prstGeom>
          <a:solidFill>
            <a:srgbClr val="00194C">
              <a:alpha val="10196"/>
            </a:srgbClr>
          </a:solidFill>
          <a:ln w="38100"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EC2B0B-A3BB-697B-6499-0BD822243A99}"/>
              </a:ext>
            </a:extLst>
          </p:cNvPr>
          <p:cNvSpPr/>
          <p:nvPr/>
        </p:nvSpPr>
        <p:spPr>
          <a:xfrm>
            <a:off x="1916476" y="2974453"/>
            <a:ext cx="572878" cy="572878"/>
          </a:xfrm>
          <a:prstGeom prst="rect">
            <a:avLst/>
          </a:prstGeom>
          <a:solidFill>
            <a:srgbClr val="00194C">
              <a:alpha val="10196"/>
            </a:srgbClr>
          </a:solidFill>
          <a:ln w="38100"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A65724-9167-D84A-0CD4-2D14B9E6C96B}"/>
              </a:ext>
            </a:extLst>
          </p:cNvPr>
          <p:cNvSpPr/>
          <p:nvPr/>
        </p:nvSpPr>
        <p:spPr>
          <a:xfrm>
            <a:off x="2751920" y="3920022"/>
            <a:ext cx="3280885" cy="1380921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312FF8-550D-E1F0-4949-F3362A387D8C}"/>
              </a:ext>
            </a:extLst>
          </p:cNvPr>
          <p:cNvSpPr/>
          <p:nvPr/>
        </p:nvSpPr>
        <p:spPr>
          <a:xfrm>
            <a:off x="5572139" y="4242171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Remote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AFCB53F-6927-2DF4-0BE6-B59C246C70ED}"/>
              </a:ext>
            </a:extLst>
          </p:cNvPr>
          <p:cNvCxnSpPr/>
          <p:nvPr/>
        </p:nvCxnSpPr>
        <p:spPr>
          <a:xfrm>
            <a:off x="5483800" y="4604671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C2C51-BED9-1654-7C4B-F20F6BCF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53ECFA71-BF52-6D7B-5855-B9D7796EB55A}"/>
              </a:ext>
            </a:extLst>
          </p:cNvPr>
          <p:cNvSpPr/>
          <p:nvPr/>
        </p:nvSpPr>
        <p:spPr>
          <a:xfrm>
            <a:off x="2751920" y="3920022"/>
            <a:ext cx="3280885" cy="1380921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08B2684-D1CA-8E69-5D32-48B071F5D742}"/>
              </a:ext>
            </a:extLst>
          </p:cNvPr>
          <p:cNvSpPr/>
          <p:nvPr/>
        </p:nvSpPr>
        <p:spPr>
          <a:xfrm>
            <a:off x="2751920" y="2519048"/>
            <a:ext cx="3280885" cy="1380922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088F50D-59E6-3060-3C84-9B3F92D3E92F}"/>
              </a:ext>
            </a:extLst>
          </p:cNvPr>
          <p:cNvSpPr/>
          <p:nvPr/>
        </p:nvSpPr>
        <p:spPr>
          <a:xfrm>
            <a:off x="1582057" y="3977576"/>
            <a:ext cx="7743738" cy="1200182"/>
          </a:xfrm>
          <a:prstGeom prst="roundRect">
            <a:avLst/>
          </a:prstGeom>
          <a:solidFill>
            <a:schemeClr val="tx2">
              <a:lumMod val="25000"/>
              <a:lumOff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7F491A-8398-7714-F890-DE0714C2C284}"/>
              </a:ext>
            </a:extLst>
          </p:cNvPr>
          <p:cNvSpPr/>
          <p:nvPr/>
        </p:nvSpPr>
        <p:spPr>
          <a:xfrm>
            <a:off x="1582057" y="2655065"/>
            <a:ext cx="7743738" cy="120018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CEA276-C1F6-E966-1BEC-A86BA0D00D96}"/>
              </a:ext>
            </a:extLst>
          </p:cNvPr>
          <p:cNvSpPr/>
          <p:nvPr/>
        </p:nvSpPr>
        <p:spPr>
          <a:xfrm>
            <a:off x="381880" y="435306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DEA1948-ED4E-C34B-79D3-CE81557C5EC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FD975B-2E65-CDFD-7779-E6C11C8EEEEC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BC09B3F6-8091-9FA7-515B-5CD5A58A2BF7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4058E9-A672-370F-8B03-552665C3BA4D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5A18F11-592C-CCBF-E6CD-AE2705DA910D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27A560-0128-EC0C-A3EA-000F037AAB2C}"/>
              </a:ext>
            </a:extLst>
          </p:cNvPr>
          <p:cNvSpPr/>
          <p:nvPr/>
        </p:nvSpPr>
        <p:spPr>
          <a:xfrm>
            <a:off x="1775252" y="5838419"/>
            <a:ext cx="8762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Local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과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Remote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도구들을 모두 사용한다면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074" name="Picture 2" descr="Customer support free icon">
            <a:extLst>
              <a:ext uri="{FF2B5EF4-FFF2-40B4-BE49-F238E27FC236}">
                <a16:creationId xmlns:a16="http://schemas.microsoft.com/office/drawing/2014/main" id="{03483703-FF47-02F0-7FD2-036085D79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27" y="1890356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70D22F-054F-0DA5-81CF-C99D8092EFB7}"/>
              </a:ext>
            </a:extLst>
          </p:cNvPr>
          <p:cNvSpPr txBox="1"/>
          <p:nvPr/>
        </p:nvSpPr>
        <p:spPr>
          <a:xfrm>
            <a:off x="3655623" y="1925588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8A204-236A-1BB2-FADF-9D7261ACFB17}"/>
              </a:ext>
            </a:extLst>
          </p:cNvPr>
          <p:cNvSpPr/>
          <p:nvPr/>
        </p:nvSpPr>
        <p:spPr>
          <a:xfrm>
            <a:off x="3300923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: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 리더기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86ED5F-2A9C-FF7C-58FC-B793BA3D05D2}"/>
              </a:ext>
            </a:extLst>
          </p:cNvPr>
          <p:cNvSpPr/>
          <p:nvPr/>
        </p:nvSpPr>
        <p:spPr>
          <a:xfrm>
            <a:off x="3300922" y="410891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BE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서비스에서 리소스를 요청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D88616E-9260-479B-D9B0-5106FD683D4D}"/>
              </a:ext>
            </a:extLst>
          </p:cNvPr>
          <p:cNvCxnSpPr>
            <a:stCxn id="7" idx="3"/>
          </p:cNvCxnSpPr>
          <p:nvPr/>
        </p:nvCxnSpPr>
        <p:spPr>
          <a:xfrm>
            <a:off x="5483800" y="3260892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950F7B4-2E3B-8FEC-A51C-364074F88D3D}"/>
              </a:ext>
            </a:extLst>
          </p:cNvPr>
          <p:cNvSpPr/>
          <p:nvPr/>
        </p:nvSpPr>
        <p:spPr>
          <a:xfrm>
            <a:off x="5572139" y="2898392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Local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2F960AD-531C-35FC-4C62-2D6C71FD1266}"/>
              </a:ext>
            </a:extLst>
          </p:cNvPr>
          <p:cNvCxnSpPr/>
          <p:nvPr/>
        </p:nvCxnSpPr>
        <p:spPr>
          <a:xfrm>
            <a:off x="5483800" y="4604671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B165D2D-548B-C61D-35F1-6CB2DFFE5956}"/>
              </a:ext>
            </a:extLst>
          </p:cNvPr>
          <p:cNvSpPr/>
          <p:nvPr/>
        </p:nvSpPr>
        <p:spPr>
          <a:xfrm>
            <a:off x="5572139" y="4242171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Remote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F33A27-5BAC-03C2-846F-BE4E0B8334F3}"/>
              </a:ext>
            </a:extLst>
          </p:cNvPr>
          <p:cNvSpPr/>
          <p:nvPr/>
        </p:nvSpPr>
        <p:spPr>
          <a:xfrm>
            <a:off x="6852489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 Files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C:\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374EC7-2831-4F5E-2620-028FBFB932B2}"/>
              </a:ext>
            </a:extLst>
          </p:cNvPr>
          <p:cNvSpPr/>
          <p:nvPr/>
        </p:nvSpPr>
        <p:spPr>
          <a:xfrm>
            <a:off x="6852489" y="411469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리소스 서버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Notion, Jira, …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E06FCCA-A392-72F7-4481-59571471EF3F}"/>
              </a:ext>
            </a:extLst>
          </p:cNvPr>
          <p:cNvSpPr/>
          <p:nvPr/>
        </p:nvSpPr>
        <p:spPr>
          <a:xfrm>
            <a:off x="1916476" y="4279680"/>
            <a:ext cx="572878" cy="572878"/>
          </a:xfrm>
          <a:prstGeom prst="rect">
            <a:avLst/>
          </a:prstGeom>
          <a:solidFill>
            <a:srgbClr val="00194C">
              <a:alpha val="10196"/>
            </a:srgbClr>
          </a:solidFill>
          <a:ln w="38100"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B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96C828-9975-C8C7-5B6F-0AA566106CA1}"/>
              </a:ext>
            </a:extLst>
          </p:cNvPr>
          <p:cNvSpPr/>
          <p:nvPr/>
        </p:nvSpPr>
        <p:spPr>
          <a:xfrm>
            <a:off x="1916476" y="2974453"/>
            <a:ext cx="572878" cy="572878"/>
          </a:xfrm>
          <a:prstGeom prst="rect">
            <a:avLst/>
          </a:prstGeom>
          <a:solidFill>
            <a:srgbClr val="00194C">
              <a:alpha val="10196"/>
            </a:srgbClr>
          </a:solidFill>
          <a:ln w="38100"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</a:t>
            </a:r>
            <a:endParaRPr lang="ko-KR" altLang="en-US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CF9F528-8392-6CD6-108B-942B2231B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361" y="27319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C17BBEA-9D66-1C10-0EAA-594CEFEC0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361" y="402611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75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97319-5DD0-079A-83F9-13FA07447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7A14133-8269-F4CE-1F73-21C175B85255}"/>
              </a:ext>
            </a:extLst>
          </p:cNvPr>
          <p:cNvSpPr/>
          <p:nvPr/>
        </p:nvSpPr>
        <p:spPr>
          <a:xfrm>
            <a:off x="381880" y="435306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24ED657-873F-363D-70A2-169C4BCFE21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DF4F80-7DDC-FD33-42B5-58BB5D72C107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11A4B9A3-EC1C-80C1-A4F8-0E673CF4267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0E76DA1-C9A3-69B1-D2E4-961042762B33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0997D53-89D8-3C7B-F727-9B8BE294C366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9E61ED-6C1D-ACE6-C0D9-631BE6BCFA92}"/>
              </a:ext>
            </a:extLst>
          </p:cNvPr>
          <p:cNvSpPr/>
          <p:nvPr/>
        </p:nvSpPr>
        <p:spPr>
          <a:xfrm>
            <a:off x="1775252" y="5838419"/>
            <a:ext cx="8762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“</a:t>
            </a:r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바탕화면의 메모장 파일에 있는 정보들을 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</a:t>
            </a:r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게시해줘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”</a:t>
            </a:r>
            <a:endParaRPr lang="ko-KR" altLang="en-US" dirty="0">
              <a:solidFill>
                <a:srgbClr val="47464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A1E319D-E9B4-5B9D-AD17-EEB40D8221D4}"/>
              </a:ext>
            </a:extLst>
          </p:cNvPr>
          <p:cNvSpPr/>
          <p:nvPr/>
        </p:nvSpPr>
        <p:spPr>
          <a:xfrm>
            <a:off x="2751920" y="2366643"/>
            <a:ext cx="3280885" cy="3130774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ustomer support free icon">
            <a:extLst>
              <a:ext uri="{FF2B5EF4-FFF2-40B4-BE49-F238E27FC236}">
                <a16:creationId xmlns:a16="http://schemas.microsoft.com/office/drawing/2014/main" id="{78A7A72C-DAC8-69C3-3C4A-F8FCA0D9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27" y="1890356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5BEF28-44A9-5609-14A1-809774FAFD20}"/>
              </a:ext>
            </a:extLst>
          </p:cNvPr>
          <p:cNvSpPr txBox="1"/>
          <p:nvPr/>
        </p:nvSpPr>
        <p:spPr>
          <a:xfrm>
            <a:off x="3655623" y="1925588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A0B4D2-55B1-5836-A18E-8E69CF93ED42}"/>
              </a:ext>
            </a:extLst>
          </p:cNvPr>
          <p:cNvSpPr/>
          <p:nvPr/>
        </p:nvSpPr>
        <p:spPr>
          <a:xfrm>
            <a:off x="3300923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: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 리더기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961622-4CF1-9F4B-5155-6AD0AA658D45}"/>
              </a:ext>
            </a:extLst>
          </p:cNvPr>
          <p:cNvSpPr/>
          <p:nvPr/>
        </p:nvSpPr>
        <p:spPr>
          <a:xfrm>
            <a:off x="3300922" y="410891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BE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서비스에서 리소스를 요청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1256658-F118-1A9F-A47C-B2CBD850BB72}"/>
              </a:ext>
            </a:extLst>
          </p:cNvPr>
          <p:cNvCxnSpPr>
            <a:stCxn id="7" idx="3"/>
          </p:cNvCxnSpPr>
          <p:nvPr/>
        </p:nvCxnSpPr>
        <p:spPr>
          <a:xfrm>
            <a:off x="5483800" y="3260892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FB5688-F4F0-D615-1970-2C8D31B29E90}"/>
              </a:ext>
            </a:extLst>
          </p:cNvPr>
          <p:cNvSpPr/>
          <p:nvPr/>
        </p:nvSpPr>
        <p:spPr>
          <a:xfrm>
            <a:off x="5572139" y="2898392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Local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95E109E-D352-DA7F-66D4-68694A7C2130}"/>
              </a:ext>
            </a:extLst>
          </p:cNvPr>
          <p:cNvCxnSpPr/>
          <p:nvPr/>
        </p:nvCxnSpPr>
        <p:spPr>
          <a:xfrm>
            <a:off x="5483800" y="4604671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A6218F6-00A4-C33A-874D-E107FA181C49}"/>
              </a:ext>
            </a:extLst>
          </p:cNvPr>
          <p:cNvSpPr/>
          <p:nvPr/>
        </p:nvSpPr>
        <p:spPr>
          <a:xfrm>
            <a:off x="5572139" y="4242171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Remote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B3AFCA-E09B-18A9-7168-22EC0F707FEF}"/>
              </a:ext>
            </a:extLst>
          </p:cNvPr>
          <p:cNvSpPr/>
          <p:nvPr/>
        </p:nvSpPr>
        <p:spPr>
          <a:xfrm>
            <a:off x="6852489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 Files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C:\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896668-4E1B-7E56-D157-E0137C1306EB}"/>
              </a:ext>
            </a:extLst>
          </p:cNvPr>
          <p:cNvSpPr/>
          <p:nvPr/>
        </p:nvSpPr>
        <p:spPr>
          <a:xfrm>
            <a:off x="6852489" y="411469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리소스 서버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Notion, Jira, …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54F69C-A3A2-BE52-DEFA-6A03F6ED045A}"/>
              </a:ext>
            </a:extLst>
          </p:cNvPr>
          <p:cNvSpPr/>
          <p:nvPr/>
        </p:nvSpPr>
        <p:spPr>
          <a:xfrm>
            <a:off x="1761249" y="3490364"/>
            <a:ext cx="883332" cy="883332"/>
          </a:xfrm>
          <a:prstGeom prst="rect">
            <a:avLst/>
          </a:prstGeom>
          <a:solidFill>
            <a:srgbClr val="00194C">
              <a:alpha val="10196"/>
            </a:srgbClr>
          </a:solidFill>
          <a:ln w="38100"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</a:t>
            </a:r>
            <a:endParaRPr lang="ko-KR" altLang="en-US" sz="36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5CA18F51-38EF-2E80-3248-B5D824D2F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361" y="27319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9682C680-5BC5-D386-8494-A567581AE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361" y="402611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C3C67FB-D159-DFAE-BF0C-BE2F348025E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392360" y="3718092"/>
            <a:ext cx="1" cy="3908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7DF3A81-E393-5EA7-F0EA-E151568BB4A6}"/>
              </a:ext>
            </a:extLst>
          </p:cNvPr>
          <p:cNvCxnSpPr>
            <a:cxnSpLocks/>
          </p:cNvCxnSpPr>
          <p:nvPr/>
        </p:nvCxnSpPr>
        <p:spPr>
          <a:xfrm>
            <a:off x="7943926" y="3718092"/>
            <a:ext cx="1" cy="3908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589BC00-CC6C-0663-FF57-ABEADAEC0833}"/>
              </a:ext>
            </a:extLst>
          </p:cNvPr>
          <p:cNvCxnSpPr>
            <a:cxnSpLocks/>
          </p:cNvCxnSpPr>
          <p:nvPr/>
        </p:nvCxnSpPr>
        <p:spPr>
          <a:xfrm>
            <a:off x="10126803" y="3718092"/>
            <a:ext cx="1" cy="39082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47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46DC2-7332-E88F-7AA9-40E1F0CB1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716A6D9-9E74-BA7E-F9D0-171CA220E255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764B7A2-E2AC-208B-29F3-9D396D10B3B8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658ADD-4C02-21E0-540E-BD5C29809C2B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Client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A8670837-0997-F316-F8D0-D4C064C9B96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00815CF-5AB7-FDE9-BD4A-D52042F2D5A8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B9DB788-BD17-6E22-DD62-F2DEFB258490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6B62FB8-43EC-DA66-71F7-DC3F6AA6E6A3}"/>
              </a:ext>
            </a:extLst>
          </p:cNvPr>
          <p:cNvSpPr/>
          <p:nvPr/>
        </p:nvSpPr>
        <p:spPr>
          <a:xfrm>
            <a:off x="1775252" y="5838419"/>
            <a:ext cx="8762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다리 역할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(LLM</a:t>
            </a:r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포함되어 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서버와 통신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CFBB3EF-77C0-6F3C-F2D0-FE7B3B14AB68}"/>
              </a:ext>
            </a:extLst>
          </p:cNvPr>
          <p:cNvSpPr/>
          <p:nvPr/>
        </p:nvSpPr>
        <p:spPr>
          <a:xfrm>
            <a:off x="1775252" y="2366643"/>
            <a:ext cx="4592497" cy="3130774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F5373-7A18-742C-D5A5-85FC340FBD92}"/>
              </a:ext>
            </a:extLst>
          </p:cNvPr>
          <p:cNvSpPr txBox="1"/>
          <p:nvPr/>
        </p:nvSpPr>
        <p:spPr>
          <a:xfrm>
            <a:off x="2968331" y="1925588"/>
            <a:ext cx="23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Application(LLM)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841080-BB29-EC58-DD14-556786D6748B}"/>
              </a:ext>
            </a:extLst>
          </p:cNvPr>
          <p:cNvSpPr/>
          <p:nvPr/>
        </p:nvSpPr>
        <p:spPr>
          <a:xfrm>
            <a:off x="1956609" y="3474830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Large Language Model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470641-724B-9C9A-A8D6-159774DBEFCE}"/>
              </a:ext>
            </a:extLst>
          </p:cNvPr>
          <p:cNvSpPr/>
          <p:nvPr/>
        </p:nvSpPr>
        <p:spPr>
          <a:xfrm>
            <a:off x="6980512" y="3474830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32B8252-E209-459B-46FC-1C24CB69172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089684" y="3932030"/>
            <a:ext cx="89082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ustomer support free icon">
            <a:extLst>
              <a:ext uri="{FF2B5EF4-FFF2-40B4-BE49-F238E27FC236}">
                <a16:creationId xmlns:a16="http://schemas.microsoft.com/office/drawing/2014/main" id="{D42EF845-2927-7B63-53BF-730B2CC4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52" y="3246145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6A13594-2696-9D06-2284-9ABBF86977F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139486" y="3932030"/>
            <a:ext cx="61276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oad free icon">
            <a:extLst>
              <a:ext uri="{FF2B5EF4-FFF2-40B4-BE49-F238E27FC236}">
                <a16:creationId xmlns:a16="http://schemas.microsoft.com/office/drawing/2014/main" id="{A68FFAAC-657F-8B95-8D8D-6A3B7D815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29" y="3373160"/>
            <a:ext cx="1355074" cy="135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94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26678-6C5C-BC32-FA2D-DC3AE49D7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ED78767-6E70-4B47-D56C-C75BD722AD1A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09DE1F3-48CE-8732-BF8B-5EBE632593AF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F8BFA3A-1518-4117-4CDF-BEA84AEF2467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Client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693CD3C-2C4E-E3C3-EF60-B451F089CEE5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B64B8E1-159F-BC3D-58E6-2B4598FBF779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CD066F-DB97-17F5-4070-90072AC99F58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68DC521-9986-9FA9-E248-5CAA8B334C44}"/>
              </a:ext>
            </a:extLst>
          </p:cNvPr>
          <p:cNvSpPr/>
          <p:nvPr/>
        </p:nvSpPr>
        <p:spPr>
          <a:xfrm>
            <a:off x="1775252" y="2366643"/>
            <a:ext cx="4592497" cy="3130774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4E6EC-7B19-6A99-6AC5-971A3B435218}"/>
              </a:ext>
            </a:extLst>
          </p:cNvPr>
          <p:cNvSpPr txBox="1"/>
          <p:nvPr/>
        </p:nvSpPr>
        <p:spPr>
          <a:xfrm>
            <a:off x="2968331" y="1925588"/>
            <a:ext cx="23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Application(LLM)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08D436-38D0-7EF8-E187-D7B7F59DC92C}"/>
              </a:ext>
            </a:extLst>
          </p:cNvPr>
          <p:cNvSpPr/>
          <p:nvPr/>
        </p:nvSpPr>
        <p:spPr>
          <a:xfrm>
            <a:off x="1956609" y="3474830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Large Language Model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FB2E48-D56C-3D0A-129E-BDE1BE561D51}"/>
              </a:ext>
            </a:extLst>
          </p:cNvPr>
          <p:cNvSpPr/>
          <p:nvPr/>
        </p:nvSpPr>
        <p:spPr>
          <a:xfrm>
            <a:off x="6980512" y="3474830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C261A3E-65BC-78A8-B8B8-6FD62D90FB81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6089684" y="3932030"/>
            <a:ext cx="89082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ustomer support free icon">
            <a:extLst>
              <a:ext uri="{FF2B5EF4-FFF2-40B4-BE49-F238E27FC236}">
                <a16:creationId xmlns:a16="http://schemas.microsoft.com/office/drawing/2014/main" id="{DC35CDB3-50B7-36A2-D3BC-8D8877D91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52" y="3246145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718DE7C-6CAB-6E35-3EDD-44EA6532C4A5}"/>
              </a:ext>
            </a:extLst>
          </p:cNvPr>
          <p:cNvSpPr/>
          <p:nvPr/>
        </p:nvSpPr>
        <p:spPr>
          <a:xfrm>
            <a:off x="4752249" y="3474830"/>
            <a:ext cx="1337435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Client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1CF6ADF-B80A-F079-FF99-E21AFB07DD32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4139486" y="3932030"/>
            <a:ext cx="612763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Road free icon">
            <a:extLst>
              <a:ext uri="{FF2B5EF4-FFF2-40B4-BE49-F238E27FC236}">
                <a16:creationId xmlns:a16="http://schemas.microsoft.com/office/drawing/2014/main" id="{CABEDE43-72FC-50FA-A8CF-02A632E78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51" y="3258154"/>
            <a:ext cx="535830" cy="53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5A5BC6-F42B-6026-4ECD-19F339AC6AAF}"/>
              </a:ext>
            </a:extLst>
          </p:cNvPr>
          <p:cNvSpPr/>
          <p:nvPr/>
        </p:nvSpPr>
        <p:spPr>
          <a:xfrm>
            <a:off x="4262761" y="3324439"/>
            <a:ext cx="366212" cy="366212"/>
          </a:xfrm>
          <a:prstGeom prst="rect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9F8DBE0-EAD6-FF1D-EB90-D390D79D4809}"/>
              </a:ext>
            </a:extLst>
          </p:cNvPr>
          <p:cNvSpPr/>
          <p:nvPr/>
        </p:nvSpPr>
        <p:spPr>
          <a:xfrm>
            <a:off x="3318028" y="2846769"/>
            <a:ext cx="2342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으로부터 요청 수신</a:t>
            </a:r>
            <a:endParaRPr lang="en-US" altLang="ko-KR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45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6AB6C-8C51-8C26-BAEB-6B4C623C5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9B826D2-A15E-438A-D0B0-FB7E2E903FC8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097C44-E761-5E71-02A6-767A09517C11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73BCC2-B70C-295F-27ED-1F1A3DFF3C6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Client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2C14764C-416B-EAD9-F62F-9C364FE9489E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A9AAF40C-119C-49ED-CB4F-2C04DE86E327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66E3B06-BB76-6EB2-82D1-C5D82C6066A4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5492146-F438-8077-7987-758548E3032A}"/>
              </a:ext>
            </a:extLst>
          </p:cNvPr>
          <p:cNvSpPr/>
          <p:nvPr/>
        </p:nvSpPr>
        <p:spPr>
          <a:xfrm>
            <a:off x="1775252" y="2366643"/>
            <a:ext cx="4592497" cy="3130774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018FE-D430-6F55-F2F5-0C9E4B574235}"/>
              </a:ext>
            </a:extLst>
          </p:cNvPr>
          <p:cNvSpPr txBox="1"/>
          <p:nvPr/>
        </p:nvSpPr>
        <p:spPr>
          <a:xfrm>
            <a:off x="2968331" y="1925588"/>
            <a:ext cx="23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Application(LLM)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AD04E6-5892-B2B4-0007-8AAC5343935B}"/>
              </a:ext>
            </a:extLst>
          </p:cNvPr>
          <p:cNvSpPr/>
          <p:nvPr/>
        </p:nvSpPr>
        <p:spPr>
          <a:xfrm>
            <a:off x="1956609" y="3474830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Large Language Model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9BC5C1D-D066-A731-1660-14B7521DBFCC}"/>
              </a:ext>
            </a:extLst>
          </p:cNvPr>
          <p:cNvSpPr/>
          <p:nvPr/>
        </p:nvSpPr>
        <p:spPr>
          <a:xfrm>
            <a:off x="6980512" y="3474830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3" name="Picture 2" descr="Customer support free icon">
            <a:extLst>
              <a:ext uri="{FF2B5EF4-FFF2-40B4-BE49-F238E27FC236}">
                <a16:creationId xmlns:a16="http://schemas.microsoft.com/office/drawing/2014/main" id="{A24C03B8-9158-EE1F-2C67-885D37382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52" y="3246145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8DF7C16-93DF-0C44-31D8-625F0A583590}"/>
              </a:ext>
            </a:extLst>
          </p:cNvPr>
          <p:cNvSpPr/>
          <p:nvPr/>
        </p:nvSpPr>
        <p:spPr>
          <a:xfrm>
            <a:off x="4752249" y="3474830"/>
            <a:ext cx="1337435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Client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DAA2F23-2DE9-B038-58B7-D40E4F70E709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4139486" y="3932030"/>
            <a:ext cx="61276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Road free icon">
            <a:extLst>
              <a:ext uri="{FF2B5EF4-FFF2-40B4-BE49-F238E27FC236}">
                <a16:creationId xmlns:a16="http://schemas.microsoft.com/office/drawing/2014/main" id="{DBEF0106-E8B9-061B-BEF5-32C237127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51" y="3258154"/>
            <a:ext cx="535830" cy="53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92F70EA-4382-89B2-406F-6305F1FFA71F}"/>
              </a:ext>
            </a:extLst>
          </p:cNvPr>
          <p:cNvSpPr/>
          <p:nvPr/>
        </p:nvSpPr>
        <p:spPr>
          <a:xfrm>
            <a:off x="6355966" y="3324439"/>
            <a:ext cx="366212" cy="366212"/>
          </a:xfrm>
          <a:prstGeom prst="rect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8B2F85-1AD2-6F78-F23A-7622A2A89891}"/>
              </a:ext>
            </a:extLst>
          </p:cNvPr>
          <p:cNvSpPr/>
          <p:nvPr/>
        </p:nvSpPr>
        <p:spPr>
          <a:xfrm>
            <a:off x="5085037" y="2846769"/>
            <a:ext cx="2919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적절한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서버로 요청 전달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09F9F85-6603-13D9-C3F5-3E07F9A2EA9B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6089684" y="3932030"/>
            <a:ext cx="890828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40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75380-A3FD-61CE-4941-995A19D35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8B50025-0B4D-63CD-FB67-BA16A6CD0FC2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DCECAD6-A2E0-C3CE-F4D9-D342CCAFDFF3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228E8F-ED24-6C08-C684-0136E69CF58B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Client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72866BAB-FE59-1DAF-87EE-D6B18C238BCC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2FEFB454-F30A-2519-438E-6D2E2BC3F6E0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E13C18D9-0A8C-BCD5-BD6C-42155CF1417E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7FFAD2-226B-2DD3-16FC-3B4FEE00491A}"/>
              </a:ext>
            </a:extLst>
          </p:cNvPr>
          <p:cNvSpPr/>
          <p:nvPr/>
        </p:nvSpPr>
        <p:spPr>
          <a:xfrm>
            <a:off x="4664845" y="4661764"/>
            <a:ext cx="3627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서버로 부터 결과를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LLM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반환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5585AB-4B75-869C-A94E-AFF25898E647}"/>
              </a:ext>
            </a:extLst>
          </p:cNvPr>
          <p:cNvSpPr/>
          <p:nvPr/>
        </p:nvSpPr>
        <p:spPr>
          <a:xfrm>
            <a:off x="1775252" y="2366643"/>
            <a:ext cx="4592497" cy="3130774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9C03AF-67BD-8B2D-DA57-2D45FA67AB66}"/>
              </a:ext>
            </a:extLst>
          </p:cNvPr>
          <p:cNvSpPr txBox="1"/>
          <p:nvPr/>
        </p:nvSpPr>
        <p:spPr>
          <a:xfrm>
            <a:off x="2968331" y="1925588"/>
            <a:ext cx="23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 Application(LLM)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B303C0-675C-B96D-A1DF-23C6477A063B}"/>
              </a:ext>
            </a:extLst>
          </p:cNvPr>
          <p:cNvSpPr/>
          <p:nvPr/>
        </p:nvSpPr>
        <p:spPr>
          <a:xfrm>
            <a:off x="1956609" y="3474830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Large Language Model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23CF4D-3C59-39DA-7076-D690D09C1F07}"/>
              </a:ext>
            </a:extLst>
          </p:cNvPr>
          <p:cNvSpPr/>
          <p:nvPr/>
        </p:nvSpPr>
        <p:spPr>
          <a:xfrm>
            <a:off x="6980512" y="3474830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3" name="Picture 2" descr="Customer support free icon">
            <a:extLst>
              <a:ext uri="{FF2B5EF4-FFF2-40B4-BE49-F238E27FC236}">
                <a16:creationId xmlns:a16="http://schemas.microsoft.com/office/drawing/2014/main" id="{17BB5B35-57A4-5739-E33E-2C5DC7A1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52" y="3246145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95216-2EF4-7D32-B18D-97AB3C37330A}"/>
              </a:ext>
            </a:extLst>
          </p:cNvPr>
          <p:cNvSpPr/>
          <p:nvPr/>
        </p:nvSpPr>
        <p:spPr>
          <a:xfrm>
            <a:off x="4752249" y="3474830"/>
            <a:ext cx="1337435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Client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2D0C4F1-A57B-A28B-92A8-03E716A7F9F6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>
          <a:xfrm>
            <a:off x="4139486" y="3932030"/>
            <a:ext cx="612763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2" descr="Road free icon">
            <a:extLst>
              <a:ext uri="{FF2B5EF4-FFF2-40B4-BE49-F238E27FC236}">
                <a16:creationId xmlns:a16="http://schemas.microsoft.com/office/drawing/2014/main" id="{B81BCC16-5C97-2AD2-BBBE-9890FB3D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51" y="3258154"/>
            <a:ext cx="535830" cy="53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ABDCD7-F100-1C94-DAD9-56DEBA54A5E0}"/>
              </a:ext>
            </a:extLst>
          </p:cNvPr>
          <p:cNvSpPr/>
          <p:nvPr/>
        </p:nvSpPr>
        <p:spPr>
          <a:xfrm>
            <a:off x="6355966" y="4172738"/>
            <a:ext cx="366212" cy="366212"/>
          </a:xfrm>
          <a:prstGeom prst="rect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9BD9B99-BA0D-5985-305B-F6793FC86B0A}"/>
              </a:ext>
            </a:extLst>
          </p:cNvPr>
          <p:cNvCxnSpPr>
            <a:cxnSpLocks/>
          </p:cNvCxnSpPr>
          <p:nvPr/>
        </p:nvCxnSpPr>
        <p:spPr>
          <a:xfrm>
            <a:off x="6089684" y="3793984"/>
            <a:ext cx="89082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0257147-55AA-6018-CDAF-842519FB23E4}"/>
              </a:ext>
            </a:extLst>
          </p:cNvPr>
          <p:cNvCxnSpPr>
            <a:cxnSpLocks/>
          </p:cNvCxnSpPr>
          <p:nvPr/>
        </p:nvCxnSpPr>
        <p:spPr>
          <a:xfrm flipH="1">
            <a:off x="6065345" y="4067979"/>
            <a:ext cx="915167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4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2648A-E1F2-334F-F6CD-4C2E57A6D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6410" y="5029268"/>
            <a:ext cx="3060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4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</a:t>
            </a:r>
            <a:r>
              <a:rPr lang="en-US" altLang="ko-KR" sz="4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4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등장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872000" y="1264986"/>
            <a:ext cx="43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00002" y="1202503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0" y="5928426"/>
            <a:ext cx="540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444399" y="5029268"/>
            <a:ext cx="1192011" cy="694503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01</a:t>
            </a:r>
            <a:endParaRPr lang="ko-KR" altLang="en-US" sz="4400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72000" y="1436984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Anthropic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반격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72000" y="1806316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지원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72000" y="217564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2000" y="254498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Workflow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69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Host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</a:t>
            </a:r>
            <a:r>
              <a:rPr lang="en-US" altLang="ko-KR" sz="120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Context Protocol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Ai brain free icon">
            <a:extLst>
              <a:ext uri="{FF2B5EF4-FFF2-40B4-BE49-F238E27FC236}">
                <a16:creationId xmlns:a16="http://schemas.microsoft.com/office/drawing/2014/main" id="{75CE668D-D451-9956-F693-F30F7DC16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45256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0DA46B3-C6F9-FFF3-8CEE-4A2228BF73C0}"/>
              </a:ext>
            </a:extLst>
          </p:cNvPr>
          <p:cNvSpPr/>
          <p:nvPr/>
        </p:nvSpPr>
        <p:spPr>
          <a:xfrm>
            <a:off x="1775252" y="5838419"/>
            <a:ext cx="8762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호스트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 Desktop, Cursor AI </a:t>
            </a:r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51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AC94F-D7E3-06C0-D821-5D016AE2C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89E6758-859D-E863-EAB3-E6EF4BB472F8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C623B8-1E09-BCAD-6EE4-3E620E5B4E79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CFEA27-2EC7-3C6B-A32B-C09E638159F2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Host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90C43D46-07BD-F097-5BE4-D87C7AA0E161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</a:t>
            </a:r>
            <a:r>
              <a:rPr lang="en-US" altLang="ko-KR" sz="120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Context Protocol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C68BC775-A040-3A50-AB74-993D7C8320BA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BA3973B-2F33-7769-3DE4-29765570980A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65C035-2CED-FE1A-DD8E-158B513ABAE9}"/>
              </a:ext>
            </a:extLst>
          </p:cNvPr>
          <p:cNvSpPr/>
          <p:nvPr/>
        </p:nvSpPr>
        <p:spPr>
          <a:xfrm>
            <a:off x="1775252" y="5838419"/>
            <a:ext cx="8762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 Desktop, Cursor AI </a:t>
            </a:r>
            <a:r>
              <a:rPr lang="ko-KR" altLang="en-US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</a:t>
            </a:r>
            <a:r>
              <a:rPr lang="en-US" altLang="ko-KR" dirty="0">
                <a:solidFill>
                  <a:srgbClr val="47464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B2B7151-136E-DA4E-EC88-E0487F889801}"/>
              </a:ext>
            </a:extLst>
          </p:cNvPr>
          <p:cNvSpPr/>
          <p:nvPr/>
        </p:nvSpPr>
        <p:spPr>
          <a:xfrm>
            <a:off x="3912524" y="2366643"/>
            <a:ext cx="4592497" cy="3130774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A75BDD-888A-A7F6-F2EB-54047F211E62}"/>
              </a:ext>
            </a:extLst>
          </p:cNvPr>
          <p:cNvSpPr txBox="1"/>
          <p:nvPr/>
        </p:nvSpPr>
        <p:spPr>
          <a:xfrm>
            <a:off x="5576226" y="1925588"/>
            <a:ext cx="126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Host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828BD8A-7693-AB61-BA62-BD09E7167E75}"/>
              </a:ext>
            </a:extLst>
          </p:cNvPr>
          <p:cNvSpPr/>
          <p:nvPr/>
        </p:nvSpPr>
        <p:spPr>
          <a:xfrm>
            <a:off x="4093881" y="3474830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Large Language Model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8A0A27-D22F-4690-87ED-6B8EDEA118C6}"/>
              </a:ext>
            </a:extLst>
          </p:cNvPr>
          <p:cNvSpPr/>
          <p:nvPr/>
        </p:nvSpPr>
        <p:spPr>
          <a:xfrm>
            <a:off x="6889521" y="3474830"/>
            <a:ext cx="1337435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Client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2" name="Picture 4" descr="Ai brain free icon">
            <a:extLst>
              <a:ext uri="{FF2B5EF4-FFF2-40B4-BE49-F238E27FC236}">
                <a16:creationId xmlns:a16="http://schemas.microsoft.com/office/drawing/2014/main" id="{389272D2-4B12-BC55-6FE0-A9EA56C7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17" y="3060978"/>
            <a:ext cx="1437910" cy="143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89A474-814F-05D9-39E7-65D4427D3FBD}"/>
              </a:ext>
            </a:extLst>
          </p:cNvPr>
          <p:cNvCxnSpPr>
            <a:cxnSpLocks/>
          </p:cNvCxnSpPr>
          <p:nvPr/>
        </p:nvCxnSpPr>
        <p:spPr>
          <a:xfrm>
            <a:off x="6276758" y="3932030"/>
            <a:ext cx="61276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3E060CFE-3BFA-BF47-B8F5-AD866952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836" y="2613303"/>
            <a:ext cx="1323975" cy="447675"/>
          </a:xfrm>
          <a:prstGeom prst="rect">
            <a:avLst/>
          </a:prstGeom>
        </p:spPr>
      </p:pic>
      <p:pic>
        <p:nvPicPr>
          <p:cNvPr id="8196" name="Picture 4" descr="AI 코딩 어시스턴트 커서(Cursor), 100억 달러 가치로 투자 유치 추진 중 - 와우테일">
            <a:extLst>
              <a:ext uri="{FF2B5EF4-FFF2-40B4-BE49-F238E27FC236}">
                <a16:creationId xmlns:a16="http://schemas.microsoft.com/office/drawing/2014/main" id="{885763E8-91B7-A46C-7E3A-4704D1EE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65" y="2515084"/>
            <a:ext cx="962140" cy="6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91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D3FB2-7E71-B4A6-0C22-451631AE2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D05B125-34BC-B0F9-0834-0AE2CCB21371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7B4002-C967-8A6B-E4FF-A51E63977817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523F18B-C42C-BCAF-3231-47A510353B89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Workflow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AB46F61-828D-265F-90EA-6E6F9629A737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</a:t>
            </a:r>
            <a:r>
              <a:rPr lang="en-US" altLang="ko-KR" sz="120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Context Protocol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CC4566E1-8C18-A77B-4EFB-468F749E34F0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8C93936-7680-1DEC-88ED-A5D29A9AB6B6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7A2ECBF-5C4F-6220-B7F6-08BAC9A4DA36}"/>
              </a:ext>
            </a:extLst>
          </p:cNvPr>
          <p:cNvSpPr/>
          <p:nvPr/>
        </p:nvSpPr>
        <p:spPr>
          <a:xfrm>
            <a:off x="381881" y="2366643"/>
            <a:ext cx="4592497" cy="3130774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670BC3-6E85-20D7-C245-9AFAB0882082}"/>
              </a:ext>
            </a:extLst>
          </p:cNvPr>
          <p:cNvSpPr txBox="1"/>
          <p:nvPr/>
        </p:nvSpPr>
        <p:spPr>
          <a:xfrm>
            <a:off x="2113569" y="192558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Host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5E98B6-799E-B228-C2D0-4CE4E86FB971}"/>
              </a:ext>
            </a:extLst>
          </p:cNvPr>
          <p:cNvSpPr/>
          <p:nvPr/>
        </p:nvSpPr>
        <p:spPr>
          <a:xfrm>
            <a:off x="563238" y="3474830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Large Language Model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BDF54E8-EFD3-33BE-5D05-D1A2D66A2873}"/>
              </a:ext>
            </a:extLst>
          </p:cNvPr>
          <p:cNvCxnSpPr>
            <a:cxnSpLocks/>
          </p:cNvCxnSpPr>
          <p:nvPr/>
        </p:nvCxnSpPr>
        <p:spPr>
          <a:xfrm>
            <a:off x="4696313" y="3932030"/>
            <a:ext cx="115255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45FB3F7-A407-BABD-0166-FE50C6CBE69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746115" y="3932030"/>
            <a:ext cx="61276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5C789CE-4BEC-4734-4558-F1C53DB7CE5C}"/>
              </a:ext>
            </a:extLst>
          </p:cNvPr>
          <p:cNvSpPr/>
          <p:nvPr/>
        </p:nvSpPr>
        <p:spPr>
          <a:xfrm>
            <a:off x="5587141" y="2366643"/>
            <a:ext cx="3280885" cy="3130774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Customer support free icon">
            <a:extLst>
              <a:ext uri="{FF2B5EF4-FFF2-40B4-BE49-F238E27FC236}">
                <a16:creationId xmlns:a16="http://schemas.microsoft.com/office/drawing/2014/main" id="{25380558-C4B2-811F-6C67-E6989D2AC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470" y="1890356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A8B22FD-6172-419C-F21C-39B45822DEB8}"/>
              </a:ext>
            </a:extLst>
          </p:cNvPr>
          <p:cNvSpPr txBox="1"/>
          <p:nvPr/>
        </p:nvSpPr>
        <p:spPr>
          <a:xfrm>
            <a:off x="6766266" y="1925588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BE0BF4C-B91E-F878-5035-EDC8EDA2E3F8}"/>
              </a:ext>
            </a:extLst>
          </p:cNvPr>
          <p:cNvSpPr/>
          <p:nvPr/>
        </p:nvSpPr>
        <p:spPr>
          <a:xfrm>
            <a:off x="6136143" y="410891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BE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서비스에서 리소스를 요청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CED6323-2DF3-B8A8-2648-4AA297BEE0E9}"/>
              </a:ext>
            </a:extLst>
          </p:cNvPr>
          <p:cNvCxnSpPr>
            <a:cxnSpLocks/>
          </p:cNvCxnSpPr>
          <p:nvPr/>
        </p:nvCxnSpPr>
        <p:spPr>
          <a:xfrm>
            <a:off x="8319021" y="3260892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FFE9821-1480-D3C2-D5C9-85C14B66FCC9}"/>
              </a:ext>
            </a:extLst>
          </p:cNvPr>
          <p:cNvSpPr/>
          <p:nvPr/>
        </p:nvSpPr>
        <p:spPr>
          <a:xfrm>
            <a:off x="8407360" y="2898392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Local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F5A3858-D809-77A2-A3D1-AE5A728DDD8A}"/>
              </a:ext>
            </a:extLst>
          </p:cNvPr>
          <p:cNvCxnSpPr/>
          <p:nvPr/>
        </p:nvCxnSpPr>
        <p:spPr>
          <a:xfrm>
            <a:off x="8319021" y="4604671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748B3E9-AC8B-1D19-F8C1-1B49A7A6CAF6}"/>
              </a:ext>
            </a:extLst>
          </p:cNvPr>
          <p:cNvSpPr/>
          <p:nvPr/>
        </p:nvSpPr>
        <p:spPr>
          <a:xfrm>
            <a:off x="8407360" y="4242171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Remote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B7555FC-9F0C-92F9-34F6-BEFBB1B39CAB}"/>
              </a:ext>
            </a:extLst>
          </p:cNvPr>
          <p:cNvSpPr/>
          <p:nvPr/>
        </p:nvSpPr>
        <p:spPr>
          <a:xfrm>
            <a:off x="9687710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 Files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C:\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84D37EB-4B28-2EFB-8DC7-6D13F3362E07}"/>
              </a:ext>
            </a:extLst>
          </p:cNvPr>
          <p:cNvSpPr/>
          <p:nvPr/>
        </p:nvSpPr>
        <p:spPr>
          <a:xfrm>
            <a:off x="9687710" y="411469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리소스 서버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Notion, Jira, …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8B3A003-4CF8-93D8-2450-8A584A68A35F}"/>
              </a:ext>
            </a:extLst>
          </p:cNvPr>
          <p:cNvSpPr/>
          <p:nvPr/>
        </p:nvSpPr>
        <p:spPr>
          <a:xfrm>
            <a:off x="6136144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: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 리더기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63A292D-EDF4-3033-EB5A-9AA60CCBA961}"/>
              </a:ext>
            </a:extLst>
          </p:cNvPr>
          <p:cNvSpPr/>
          <p:nvPr/>
        </p:nvSpPr>
        <p:spPr>
          <a:xfrm>
            <a:off x="3358878" y="3474830"/>
            <a:ext cx="1337435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Client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3" name="Picture 2" descr="Road free icon">
            <a:extLst>
              <a:ext uri="{FF2B5EF4-FFF2-40B4-BE49-F238E27FC236}">
                <a16:creationId xmlns:a16="http://schemas.microsoft.com/office/drawing/2014/main" id="{035CC222-8513-1BD8-A5F0-A41DC2C6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80" y="3258154"/>
            <a:ext cx="535830" cy="53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Ai brain free icon">
            <a:extLst>
              <a:ext uri="{FF2B5EF4-FFF2-40B4-BE49-F238E27FC236}">
                <a16:creationId xmlns:a16="http://schemas.microsoft.com/office/drawing/2014/main" id="{74FF9702-1A9F-F78A-9071-D9DB6839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12" y="1746049"/>
            <a:ext cx="658718" cy="6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AD9A6E0-C8C3-4AF0-B931-6D8B4038C3EB}"/>
              </a:ext>
            </a:extLst>
          </p:cNvPr>
          <p:cNvSpPr/>
          <p:nvPr/>
        </p:nvSpPr>
        <p:spPr>
          <a:xfrm>
            <a:off x="1775252" y="5850219"/>
            <a:ext cx="8762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Server + Client + Host </a:t>
            </a:r>
            <a:endParaRPr lang="ko-KR" altLang="en-US" sz="3600" b="1" dirty="0">
              <a:solidFill>
                <a:srgbClr val="196B2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94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D995636-EEA9-2124-3E9B-DB3B19DAB9E3}"/>
              </a:ext>
            </a:extLst>
          </p:cNvPr>
          <p:cNvSpPr/>
          <p:nvPr/>
        </p:nvSpPr>
        <p:spPr>
          <a:xfrm>
            <a:off x="3279113" y="3219516"/>
            <a:ext cx="1488344" cy="12628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4DBAA5F-ED7D-503B-736A-17DA24A3E1F5}"/>
              </a:ext>
            </a:extLst>
          </p:cNvPr>
          <p:cNvSpPr/>
          <p:nvPr/>
        </p:nvSpPr>
        <p:spPr>
          <a:xfrm>
            <a:off x="6232740" y="1663190"/>
            <a:ext cx="1969768" cy="833996"/>
          </a:xfrm>
          <a:prstGeom prst="roundRect">
            <a:avLst/>
          </a:prstGeom>
          <a:solidFill>
            <a:schemeClr val="tx2">
              <a:lumMod val="25000"/>
              <a:lumOff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25776AB-7438-C070-81E7-65A8ADD9C137}"/>
              </a:ext>
            </a:extLst>
          </p:cNvPr>
          <p:cNvSpPr/>
          <p:nvPr/>
        </p:nvSpPr>
        <p:spPr>
          <a:xfrm>
            <a:off x="1408891" y="1663190"/>
            <a:ext cx="1969768" cy="83399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Workflow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</a:t>
            </a:r>
            <a:r>
              <a:rPr lang="en-US" altLang="ko-KR" sz="120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Context Protocol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245EF7E-14A5-AEB7-464A-4BF465F6102D}"/>
              </a:ext>
            </a:extLst>
          </p:cNvPr>
          <p:cNvSpPr/>
          <p:nvPr/>
        </p:nvSpPr>
        <p:spPr>
          <a:xfrm>
            <a:off x="381881" y="2366643"/>
            <a:ext cx="4592497" cy="3130774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0F352-7632-E2E8-90B3-15501E1E9776}"/>
              </a:ext>
            </a:extLst>
          </p:cNvPr>
          <p:cNvSpPr txBox="1"/>
          <p:nvPr/>
        </p:nvSpPr>
        <p:spPr>
          <a:xfrm>
            <a:off x="2113569" y="1925588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Host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FC77DF-1A31-EBA4-DBFC-44D9B373C95D}"/>
              </a:ext>
            </a:extLst>
          </p:cNvPr>
          <p:cNvSpPr/>
          <p:nvPr/>
        </p:nvSpPr>
        <p:spPr>
          <a:xfrm>
            <a:off x="563238" y="3474830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Large Language Model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2D48775-8F1B-340A-2D3C-8A3A857A89C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746115" y="3932030"/>
            <a:ext cx="612763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34856B07-9AF0-C657-9623-62BEA062F271}"/>
              </a:ext>
            </a:extLst>
          </p:cNvPr>
          <p:cNvSpPr/>
          <p:nvPr/>
        </p:nvSpPr>
        <p:spPr>
          <a:xfrm>
            <a:off x="5587141" y="2366643"/>
            <a:ext cx="3280885" cy="3130774"/>
          </a:xfrm>
          <a:prstGeom prst="roundRect">
            <a:avLst/>
          </a:prstGeom>
          <a:noFill/>
          <a:ln>
            <a:solidFill>
              <a:srgbClr val="00153E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Picture 2" descr="Customer support free icon">
            <a:extLst>
              <a:ext uri="{FF2B5EF4-FFF2-40B4-BE49-F238E27FC236}">
                <a16:creationId xmlns:a16="http://schemas.microsoft.com/office/drawing/2014/main" id="{2C3E1F26-2E22-9F9B-C13D-66A415A12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30" y="1890356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85FEE62-D4A1-E78A-8219-B3A81DFC5092}"/>
              </a:ext>
            </a:extLst>
          </p:cNvPr>
          <p:cNvSpPr txBox="1"/>
          <p:nvPr/>
        </p:nvSpPr>
        <p:spPr>
          <a:xfrm>
            <a:off x="6764726" y="1925588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4750D0-4B7C-8F7D-400C-2EAE0C92AAB9}"/>
              </a:ext>
            </a:extLst>
          </p:cNvPr>
          <p:cNvSpPr/>
          <p:nvPr/>
        </p:nvSpPr>
        <p:spPr>
          <a:xfrm>
            <a:off x="6136143" y="410891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BE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서비스에서 리소스를 요청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9BDAEF-9EF7-8BCB-ECD4-2E06D8302FD5}"/>
              </a:ext>
            </a:extLst>
          </p:cNvPr>
          <p:cNvCxnSpPr>
            <a:cxnSpLocks/>
          </p:cNvCxnSpPr>
          <p:nvPr/>
        </p:nvCxnSpPr>
        <p:spPr>
          <a:xfrm>
            <a:off x="8319021" y="3260892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7037F1C-9EC5-B1BD-2F96-4C953713911E}"/>
              </a:ext>
            </a:extLst>
          </p:cNvPr>
          <p:cNvSpPr/>
          <p:nvPr/>
        </p:nvSpPr>
        <p:spPr>
          <a:xfrm>
            <a:off x="8407360" y="2898392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Local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C552D47-AAAA-7F17-42CB-2CA9698086B7}"/>
              </a:ext>
            </a:extLst>
          </p:cNvPr>
          <p:cNvCxnSpPr/>
          <p:nvPr/>
        </p:nvCxnSpPr>
        <p:spPr>
          <a:xfrm>
            <a:off x="8319021" y="4604671"/>
            <a:ext cx="136869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75942AE-C4E5-2E4C-742F-AF31CCF6D0C9}"/>
              </a:ext>
            </a:extLst>
          </p:cNvPr>
          <p:cNvSpPr/>
          <p:nvPr/>
        </p:nvSpPr>
        <p:spPr>
          <a:xfrm>
            <a:off x="8407360" y="4242171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Remote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41C75F4-5F18-972A-6114-923F087B0BBE}"/>
              </a:ext>
            </a:extLst>
          </p:cNvPr>
          <p:cNvSpPr/>
          <p:nvPr/>
        </p:nvSpPr>
        <p:spPr>
          <a:xfrm>
            <a:off x="9687710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Data Files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C:\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4E299B1-F6D9-F745-DF83-1FE0B21A8CEA}"/>
              </a:ext>
            </a:extLst>
          </p:cNvPr>
          <p:cNvSpPr/>
          <p:nvPr/>
        </p:nvSpPr>
        <p:spPr>
          <a:xfrm>
            <a:off x="9687710" y="4114699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리소스 서버 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API</a:t>
            </a:r>
          </a:p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Notion, Jira, …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72F18A0-AC00-BA02-8F17-FA95D425D192}"/>
              </a:ext>
            </a:extLst>
          </p:cNvPr>
          <p:cNvSpPr/>
          <p:nvPr/>
        </p:nvSpPr>
        <p:spPr>
          <a:xfrm>
            <a:off x="6136144" y="2803692"/>
            <a:ext cx="2182877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</a:t>
            </a:r>
            <a:r>
              <a:rPr lang="en-US" altLang="ko-KR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 : </a:t>
            </a:r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 리더기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A5C3609-1589-CDB3-95CE-2A234F004D21}"/>
              </a:ext>
            </a:extLst>
          </p:cNvPr>
          <p:cNvSpPr/>
          <p:nvPr/>
        </p:nvSpPr>
        <p:spPr>
          <a:xfrm>
            <a:off x="3358878" y="3474830"/>
            <a:ext cx="1337435" cy="914400"/>
          </a:xfrm>
          <a:prstGeom prst="rect">
            <a:avLst/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Client</a:t>
            </a:r>
            <a:endParaRPr lang="ko-KR" altLang="en-US" sz="1400" b="1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3" name="Picture 2" descr="Road free icon">
            <a:extLst>
              <a:ext uri="{FF2B5EF4-FFF2-40B4-BE49-F238E27FC236}">
                <a16:creationId xmlns:a16="http://schemas.microsoft.com/office/drawing/2014/main" id="{7AF3B0C3-AA20-AE0C-949E-B29C94FE7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80" y="3258154"/>
            <a:ext cx="535830" cy="53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Ai brain free icon">
            <a:extLst>
              <a:ext uri="{FF2B5EF4-FFF2-40B4-BE49-F238E27FC236}">
                <a16:creationId xmlns:a16="http://schemas.microsoft.com/office/drawing/2014/main" id="{01901F74-DD26-C432-0AD8-61E9218C9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312" y="1746049"/>
            <a:ext cx="658718" cy="6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0F618E22-0816-0100-DFC2-15DB01484B00}"/>
              </a:ext>
            </a:extLst>
          </p:cNvPr>
          <p:cNvSpPr/>
          <p:nvPr/>
        </p:nvSpPr>
        <p:spPr>
          <a:xfrm>
            <a:off x="1775252" y="5850219"/>
            <a:ext cx="876211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“MCP</a:t>
            </a:r>
            <a:r>
              <a:rPr lang="ko-KR" altLang="en-US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sz="4000" b="1" dirty="0">
                <a:solidFill>
                  <a:srgbClr val="0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Workflow”</a:t>
            </a:r>
            <a:endParaRPr lang="ko-KR" altLang="en-US" sz="4000" b="1" dirty="0">
              <a:solidFill>
                <a:srgbClr val="196B24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38B7749-8B14-56FA-82D0-0D2B7CDC02A9}"/>
              </a:ext>
            </a:extLst>
          </p:cNvPr>
          <p:cNvCxnSpPr>
            <a:cxnSpLocks/>
          </p:cNvCxnSpPr>
          <p:nvPr/>
        </p:nvCxnSpPr>
        <p:spPr>
          <a:xfrm>
            <a:off x="4696313" y="3932030"/>
            <a:ext cx="1152552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22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97F58-57F8-8480-B749-1C93B1CA7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9A890FA-A6E1-2DCD-6E01-D371EC1D4B3B}"/>
              </a:ext>
            </a:extLst>
          </p:cNvPr>
          <p:cNvSpPr/>
          <p:nvPr/>
        </p:nvSpPr>
        <p:spPr>
          <a:xfrm>
            <a:off x="5424983" y="3550021"/>
            <a:ext cx="1488344" cy="83399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FF9A95D-FAFF-8E51-69F0-A1BCDCBA3321}"/>
              </a:ext>
            </a:extLst>
          </p:cNvPr>
          <p:cNvSpPr/>
          <p:nvPr/>
        </p:nvSpPr>
        <p:spPr>
          <a:xfrm>
            <a:off x="7606937" y="3550021"/>
            <a:ext cx="1969768" cy="833996"/>
          </a:xfrm>
          <a:prstGeom prst="roundRect">
            <a:avLst/>
          </a:prstGeom>
          <a:solidFill>
            <a:schemeClr val="tx2">
              <a:lumMod val="25000"/>
              <a:lumOff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72544CA-C2A1-137F-4077-6E80AA0733E9}"/>
              </a:ext>
            </a:extLst>
          </p:cNvPr>
          <p:cNvSpPr/>
          <p:nvPr/>
        </p:nvSpPr>
        <p:spPr>
          <a:xfrm>
            <a:off x="2761605" y="3550021"/>
            <a:ext cx="1969768" cy="83399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ED78D8E-1788-7546-E46B-17002136295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A2C7D9A-6147-76ED-B343-64C6B83A99A2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CECD2-7741-BBF6-A853-61C4F1923669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Workflow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F7A67591-E0AA-B783-E140-4723A51AB82C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</a:t>
            </a:r>
            <a:r>
              <a:rPr lang="en-US" altLang="ko-KR" sz="120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Context Protocol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26106AF-4E10-16EF-85F7-4F896456BEDD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37CDC35-2397-2C24-7EE7-B8F831981A83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2EDE7-3A10-9475-0947-AA624BB63799}"/>
              </a:ext>
            </a:extLst>
          </p:cNvPr>
          <p:cNvSpPr txBox="1"/>
          <p:nvPr/>
        </p:nvSpPr>
        <p:spPr>
          <a:xfrm>
            <a:off x="3466283" y="381241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Host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9" name="Picture 2" descr="Customer support free icon">
            <a:extLst>
              <a:ext uri="{FF2B5EF4-FFF2-40B4-BE49-F238E27FC236}">
                <a16:creationId xmlns:a16="http://schemas.microsoft.com/office/drawing/2014/main" id="{7DAC00F3-8683-9817-8D2A-E422A113E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27" y="3777187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B08A62-8E5C-29DE-A5AB-1409B4550312}"/>
              </a:ext>
            </a:extLst>
          </p:cNvPr>
          <p:cNvSpPr txBox="1"/>
          <p:nvPr/>
        </p:nvSpPr>
        <p:spPr>
          <a:xfrm>
            <a:off x="8138923" y="381241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3" name="Picture 2" descr="Road free icon">
            <a:extLst>
              <a:ext uri="{FF2B5EF4-FFF2-40B4-BE49-F238E27FC236}">
                <a16:creationId xmlns:a16="http://schemas.microsoft.com/office/drawing/2014/main" id="{3FD2E1B8-1CBC-9578-2B98-587CC780E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50" y="3588658"/>
            <a:ext cx="535830" cy="53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Ai brain free icon">
            <a:extLst>
              <a:ext uri="{FF2B5EF4-FFF2-40B4-BE49-F238E27FC236}">
                <a16:creationId xmlns:a16="http://schemas.microsoft.com/office/drawing/2014/main" id="{2290640F-D5B1-AD90-686F-73106199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26" y="3632880"/>
            <a:ext cx="658718" cy="6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9E41A7-58D0-B764-D459-85889703D437}"/>
              </a:ext>
            </a:extLst>
          </p:cNvPr>
          <p:cNvSpPr txBox="1"/>
          <p:nvPr/>
        </p:nvSpPr>
        <p:spPr>
          <a:xfrm>
            <a:off x="5472489" y="4014685"/>
            <a:ext cx="139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Client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74185545-11B1-9D63-1F5E-B165B365F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1" y="3491268"/>
            <a:ext cx="941942" cy="9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382E013A-022E-C647-22F2-63F1AF0D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63" y="2298356"/>
            <a:ext cx="2556008" cy="157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CA612D5-D117-D27E-0448-0F02C3B1C179}"/>
              </a:ext>
            </a:extLst>
          </p:cNvPr>
          <p:cNvSpPr/>
          <p:nvPr/>
        </p:nvSpPr>
        <p:spPr>
          <a:xfrm>
            <a:off x="856631" y="2756094"/>
            <a:ext cx="24678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노션에서</a:t>
            </a:r>
            <a:r>
              <a:rPr lang="ko-KR" altLang="en-US" sz="16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오늘 </a:t>
            </a:r>
            <a:r>
              <a:rPr lang="ko-KR" altLang="en-US" sz="1600" b="1" dirty="0" err="1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할일</a:t>
            </a:r>
            <a:r>
              <a:rPr lang="ko-KR" altLang="en-US" sz="1600" b="1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찾아줘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BB03C64-9E33-140E-FD90-3348D1338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9" y="27319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7BBC738-B6B0-59AC-55B3-7B8CAB831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9" y="402611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6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7C7FE-AC61-3E32-C44A-9668EFDE1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EE84057-74E8-D0F7-BAD9-330486FC6813}"/>
              </a:ext>
            </a:extLst>
          </p:cNvPr>
          <p:cNvSpPr/>
          <p:nvPr/>
        </p:nvSpPr>
        <p:spPr>
          <a:xfrm>
            <a:off x="5424983" y="3550021"/>
            <a:ext cx="1488344" cy="833996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0D7BABA-95FD-6235-8117-8C5D1062D369}"/>
              </a:ext>
            </a:extLst>
          </p:cNvPr>
          <p:cNvSpPr/>
          <p:nvPr/>
        </p:nvSpPr>
        <p:spPr>
          <a:xfrm>
            <a:off x="7606937" y="3550021"/>
            <a:ext cx="1969768" cy="833996"/>
          </a:xfrm>
          <a:prstGeom prst="roundRect">
            <a:avLst/>
          </a:prstGeom>
          <a:solidFill>
            <a:schemeClr val="tx2">
              <a:lumMod val="25000"/>
              <a:lumOff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2E3553E-C50A-A779-BDAA-D6ED43364A72}"/>
              </a:ext>
            </a:extLst>
          </p:cNvPr>
          <p:cNvSpPr/>
          <p:nvPr/>
        </p:nvSpPr>
        <p:spPr>
          <a:xfrm>
            <a:off x="2761605" y="3550021"/>
            <a:ext cx="1969768" cy="83399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396463-E7E8-B041-DE51-D2AD1759592C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621252-7C45-8626-44B3-9BB75A028374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E7F33B-CFB4-F3FC-A029-8765AB2FC0F2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Workflow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671A645F-28F6-B8B6-9F79-0047F7ABB0E8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</a:t>
            </a:r>
            <a:r>
              <a:rPr lang="en-US" altLang="ko-KR" sz="120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Context Protocol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CBF5D2D-861D-6494-307C-3827118F1B83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0D23FD3-6E86-57CF-2CE3-BEA86248BAC2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F5792F-2113-57DE-E93B-0818E2FEB297}"/>
              </a:ext>
            </a:extLst>
          </p:cNvPr>
          <p:cNvSpPr txBox="1"/>
          <p:nvPr/>
        </p:nvSpPr>
        <p:spPr>
          <a:xfrm>
            <a:off x="3466283" y="3812419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Host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9" name="Picture 2" descr="Customer support free icon">
            <a:extLst>
              <a:ext uri="{FF2B5EF4-FFF2-40B4-BE49-F238E27FC236}">
                <a16:creationId xmlns:a16="http://schemas.microsoft.com/office/drawing/2014/main" id="{3DE4D5E2-8356-6C17-F06C-2E574D189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127" y="3777187"/>
            <a:ext cx="439796" cy="43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664BA09-ED30-A08D-4C23-C9589D79C7B2}"/>
              </a:ext>
            </a:extLst>
          </p:cNvPr>
          <p:cNvSpPr txBox="1"/>
          <p:nvPr/>
        </p:nvSpPr>
        <p:spPr>
          <a:xfrm>
            <a:off x="8138923" y="381241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3" name="Picture 2" descr="Road free icon">
            <a:extLst>
              <a:ext uri="{FF2B5EF4-FFF2-40B4-BE49-F238E27FC236}">
                <a16:creationId xmlns:a16="http://schemas.microsoft.com/office/drawing/2014/main" id="{A903C605-9881-B11E-2D0C-991D4C2B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50" y="3588658"/>
            <a:ext cx="535830" cy="53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Ai brain free icon">
            <a:extLst>
              <a:ext uri="{FF2B5EF4-FFF2-40B4-BE49-F238E27FC236}">
                <a16:creationId xmlns:a16="http://schemas.microsoft.com/office/drawing/2014/main" id="{B2DCB60C-8669-90B0-6D7D-E9BE9A0E7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26" y="3632880"/>
            <a:ext cx="658718" cy="6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62FCFD-675A-A4FB-CCEC-ADBE7F9FC1E9}"/>
              </a:ext>
            </a:extLst>
          </p:cNvPr>
          <p:cNvSpPr txBox="1"/>
          <p:nvPr/>
        </p:nvSpPr>
        <p:spPr>
          <a:xfrm>
            <a:off x="5472489" y="4014685"/>
            <a:ext cx="139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Client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4D38AE28-9470-DEBF-22D8-3A4CB9CB4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81" y="3491268"/>
            <a:ext cx="941942" cy="9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BFE394D-902E-A468-A390-72C6BCB91C9C}"/>
              </a:ext>
            </a:extLst>
          </p:cNvPr>
          <p:cNvSpPr/>
          <p:nvPr/>
        </p:nvSpPr>
        <p:spPr>
          <a:xfrm>
            <a:off x="3860305" y="3250723"/>
            <a:ext cx="246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작업 요청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48EE7B2-5FAD-64F4-2513-417DE46A2CCC}"/>
              </a:ext>
            </a:extLst>
          </p:cNvPr>
          <p:cNvCxnSpPr/>
          <p:nvPr/>
        </p:nvCxnSpPr>
        <p:spPr>
          <a:xfrm>
            <a:off x="1504860" y="3812419"/>
            <a:ext cx="10906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02A514B-D07C-374D-2947-4699A34E0649}"/>
              </a:ext>
            </a:extLst>
          </p:cNvPr>
          <p:cNvCxnSpPr>
            <a:cxnSpLocks/>
          </p:cNvCxnSpPr>
          <p:nvPr/>
        </p:nvCxnSpPr>
        <p:spPr>
          <a:xfrm flipH="1">
            <a:off x="1504860" y="4120891"/>
            <a:ext cx="10906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A297E89-B86E-6E8A-5750-5A1906002FEB}"/>
              </a:ext>
            </a:extLst>
          </p:cNvPr>
          <p:cNvCxnSpPr>
            <a:cxnSpLocks/>
          </p:cNvCxnSpPr>
          <p:nvPr/>
        </p:nvCxnSpPr>
        <p:spPr>
          <a:xfrm>
            <a:off x="4710233" y="3812419"/>
            <a:ext cx="7477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BB1F66-4B5F-C6F5-397E-38F2BADAD7F7}"/>
              </a:ext>
            </a:extLst>
          </p:cNvPr>
          <p:cNvCxnSpPr>
            <a:cxnSpLocks/>
          </p:cNvCxnSpPr>
          <p:nvPr/>
        </p:nvCxnSpPr>
        <p:spPr>
          <a:xfrm flipH="1">
            <a:off x="4710233" y="4120891"/>
            <a:ext cx="7223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2314771-F235-8800-311F-BDE50617F257}"/>
              </a:ext>
            </a:extLst>
          </p:cNvPr>
          <p:cNvCxnSpPr>
            <a:cxnSpLocks/>
          </p:cNvCxnSpPr>
          <p:nvPr/>
        </p:nvCxnSpPr>
        <p:spPr>
          <a:xfrm>
            <a:off x="6889553" y="3812419"/>
            <a:ext cx="7477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E8C9EF5-1333-E725-8E52-DC4D7E836E1B}"/>
              </a:ext>
            </a:extLst>
          </p:cNvPr>
          <p:cNvCxnSpPr>
            <a:cxnSpLocks/>
          </p:cNvCxnSpPr>
          <p:nvPr/>
        </p:nvCxnSpPr>
        <p:spPr>
          <a:xfrm flipH="1">
            <a:off x="6889553" y="4120891"/>
            <a:ext cx="72237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22099B-C275-BE30-8261-B06AF2DC6B98}"/>
              </a:ext>
            </a:extLst>
          </p:cNvPr>
          <p:cNvSpPr/>
          <p:nvPr/>
        </p:nvSpPr>
        <p:spPr>
          <a:xfrm>
            <a:off x="6032005" y="3250723"/>
            <a:ext cx="246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작업 요청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C98D34-BC11-0DF1-9326-F48C309A16B8}"/>
              </a:ext>
            </a:extLst>
          </p:cNvPr>
          <p:cNvSpPr/>
          <p:nvPr/>
        </p:nvSpPr>
        <p:spPr>
          <a:xfrm>
            <a:off x="3860305" y="4393723"/>
            <a:ext cx="246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 전달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9B0E50-0484-360D-CD43-807B876B3B7E}"/>
              </a:ext>
            </a:extLst>
          </p:cNvPr>
          <p:cNvSpPr/>
          <p:nvPr/>
        </p:nvSpPr>
        <p:spPr>
          <a:xfrm>
            <a:off x="6032005" y="4393723"/>
            <a:ext cx="246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 반환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A89E84F-F76E-0BBF-CF18-0A20480FA5B4}"/>
              </a:ext>
            </a:extLst>
          </p:cNvPr>
          <p:cNvSpPr/>
          <p:nvPr/>
        </p:nvSpPr>
        <p:spPr>
          <a:xfrm>
            <a:off x="812305" y="3250723"/>
            <a:ext cx="246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작업 요청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E7130B-94F0-05C9-C353-3BFB44D60D9B}"/>
              </a:ext>
            </a:extLst>
          </p:cNvPr>
          <p:cNvSpPr/>
          <p:nvPr/>
        </p:nvSpPr>
        <p:spPr>
          <a:xfrm>
            <a:off x="812305" y="4393723"/>
            <a:ext cx="2467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 전달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A365EA-1C42-58EF-3106-4606A3E1DD6B}"/>
              </a:ext>
            </a:extLst>
          </p:cNvPr>
          <p:cNvSpPr/>
          <p:nvPr/>
        </p:nvSpPr>
        <p:spPr>
          <a:xfrm>
            <a:off x="7991930" y="3640915"/>
            <a:ext cx="16940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요청 작업 실행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AC220E6D-1EDC-F2F6-212A-8CED5232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9" y="27319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0081F0E9-49CA-93E9-99D8-1A01A3B7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9" y="402611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62F2D4D-B035-58F7-BAB6-140C2B269515}"/>
              </a:ext>
            </a:extLst>
          </p:cNvPr>
          <p:cNvCxnSpPr>
            <a:cxnSpLocks/>
          </p:cNvCxnSpPr>
          <p:nvPr/>
        </p:nvCxnSpPr>
        <p:spPr>
          <a:xfrm flipV="1">
            <a:off x="9647130" y="3491268"/>
            <a:ext cx="601917" cy="321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06CB5E5-7C7A-E85F-447F-36239F269CA3}"/>
              </a:ext>
            </a:extLst>
          </p:cNvPr>
          <p:cNvCxnSpPr>
            <a:cxnSpLocks/>
          </p:cNvCxnSpPr>
          <p:nvPr/>
        </p:nvCxnSpPr>
        <p:spPr>
          <a:xfrm flipH="1">
            <a:off x="9647130" y="3314998"/>
            <a:ext cx="601917" cy="321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CC4127CD-B38A-3FDF-EA51-ABD0442354EA}"/>
              </a:ext>
            </a:extLst>
          </p:cNvPr>
          <p:cNvCxnSpPr>
            <a:cxnSpLocks/>
          </p:cNvCxnSpPr>
          <p:nvPr/>
        </p:nvCxnSpPr>
        <p:spPr>
          <a:xfrm flipH="1" flipV="1">
            <a:off x="9647130" y="4438719"/>
            <a:ext cx="601917" cy="321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B2E8D27-350C-ADDB-F761-5439DDC962E6}"/>
              </a:ext>
            </a:extLst>
          </p:cNvPr>
          <p:cNvCxnSpPr>
            <a:cxnSpLocks/>
          </p:cNvCxnSpPr>
          <p:nvPr/>
        </p:nvCxnSpPr>
        <p:spPr>
          <a:xfrm>
            <a:off x="9647130" y="4262449"/>
            <a:ext cx="601917" cy="321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573BA89-420F-79A2-9C76-C1EF9C085EF5}"/>
              </a:ext>
            </a:extLst>
          </p:cNvPr>
          <p:cNvSpPr/>
          <p:nvPr/>
        </p:nvSpPr>
        <p:spPr>
          <a:xfrm>
            <a:off x="856631" y="5065266"/>
            <a:ext cx="24678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오늘 할 일은 자기소개서와 운동입니다 </a:t>
            </a:r>
            <a:r>
              <a:rPr lang="en-US" altLang="ko-K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CFD3D50B-9CF3-91FC-BA24-5F1531774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12563" y="4516069"/>
            <a:ext cx="2556008" cy="143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23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7C7FE-AC61-3E32-C44A-9668EFDE1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396463-E7E8-B041-DE51-D2AD1759592C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621252-7C45-8626-44B3-9BB75A028374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E7F33B-CFB4-F3FC-A029-8765AB2FC0F2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 인한 변화</a:t>
            </a:r>
          </a:p>
        </p:txBody>
      </p:sp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671A645F-28F6-B8B6-9F79-0047F7ABB0E8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</a:t>
            </a:r>
            <a:r>
              <a:rPr lang="en-US" altLang="ko-KR" sz="120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Context Protocol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CBF5D2D-861D-6494-307C-3827118F1B83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0D23FD3-6E86-57CF-2CE3-BEA86248BAC2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5377836" y="3622536"/>
            <a:ext cx="1556952" cy="771200"/>
          </a:xfrm>
          <a:prstGeom prst="rightArrow">
            <a:avLst/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1030" name="Picture 6" descr="https://cdn-icons-png.flaticon.com/512/18063/180636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00" y="278893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1974/1974637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836" y="2875268"/>
            <a:ext cx="747268" cy="74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613539" y="433875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</a:t>
            </a:r>
          </a:p>
        </p:txBody>
      </p:sp>
      <p:pic>
        <p:nvPicPr>
          <p:cNvPr id="1034" name="Picture 10" descr="https://cdn-icons-png.flaticon.com/512/4769/4769194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04" y="2904816"/>
            <a:ext cx="717218" cy="71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dn-icons-png.flaticon.com/512/5091/50916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052" y="28606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6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2648A-E1F2-334F-F6CD-4C2E57A6D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6409" y="5029268"/>
            <a:ext cx="47487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 모델 확장 플랫폼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872000" y="1264986"/>
            <a:ext cx="43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00002" y="1202503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0" y="5928426"/>
            <a:ext cx="648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444399" y="5029268"/>
            <a:ext cx="1192011" cy="694503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02</a:t>
            </a:r>
            <a:endParaRPr lang="ko-KR" altLang="en-US" sz="4400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A4F96-B5A2-A9EE-E8D2-1155F392280B}"/>
              </a:ext>
            </a:extLst>
          </p:cNvPr>
          <p:cNvSpPr txBox="1"/>
          <p:nvPr/>
        </p:nvSpPr>
        <p:spPr>
          <a:xfrm>
            <a:off x="7872000" y="1436984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MCP.so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F2C13-ADEF-A5AE-AB64-FA7D31E78589}"/>
              </a:ext>
            </a:extLst>
          </p:cNvPr>
          <p:cNvSpPr txBox="1"/>
          <p:nvPr/>
        </p:nvSpPr>
        <p:spPr>
          <a:xfrm>
            <a:off x="7872000" y="180631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Smithery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BE5B5-127D-ECE1-B085-EE6A17662EFE}"/>
              </a:ext>
            </a:extLst>
          </p:cNvPr>
          <p:cNvSpPr txBox="1"/>
          <p:nvPr/>
        </p:nvSpPr>
        <p:spPr>
          <a:xfrm>
            <a:off x="7872000" y="2175648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Smithery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살펴보기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BE5B5-127D-ECE1-B085-EE6A17662EFE}"/>
              </a:ext>
            </a:extLst>
          </p:cNvPr>
          <p:cNvSpPr txBox="1"/>
          <p:nvPr/>
        </p:nvSpPr>
        <p:spPr>
          <a:xfrm>
            <a:off x="7872000" y="254498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 </a:t>
            </a:r>
            <a:r>
              <a:rPr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Github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9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 모델 확장 플랫폼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사각형: 둥근 모서리 10">
            <a:extLst>
              <a:ext uri="{FF2B5EF4-FFF2-40B4-BE49-F238E27FC236}">
                <a16:creationId xmlns:a16="http://schemas.microsoft.com/office/drawing/2014/main" id="{B616A087-E536-ADA7-CBDB-CA989B5997AA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플랫폼 역할</a:t>
            </a:r>
          </a:p>
        </p:txBody>
      </p:sp>
      <p:sp>
        <p:nvSpPr>
          <p:cNvPr id="4" name="모서리가 둥근 직사각형 23">
            <a:extLst>
              <a:ext uri="{FF2B5EF4-FFF2-40B4-BE49-F238E27FC236}">
                <a16:creationId xmlns:a16="http://schemas.microsoft.com/office/drawing/2014/main" id="{AA5D18C8-2ECF-67FA-2B56-B2BA23CB39CC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DAA01AF-44BE-21E7-E352-16B5343CEF78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51341" y="2133599"/>
            <a:ext cx="3236686" cy="3933372"/>
          </a:xfrm>
          <a:prstGeom prst="roundRect">
            <a:avLst/>
          </a:prstGeom>
          <a:solidFill>
            <a:schemeClr val="bg1">
              <a:lumMod val="85000"/>
              <a:alpha val="1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537969" y="2133599"/>
            <a:ext cx="3236686" cy="3933372"/>
          </a:xfrm>
          <a:prstGeom prst="roundRect">
            <a:avLst/>
          </a:prstGeom>
          <a:solidFill>
            <a:schemeClr val="bg1">
              <a:lumMod val="85000"/>
              <a:alpha val="1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24597" y="2133599"/>
            <a:ext cx="3236686" cy="3933372"/>
          </a:xfrm>
          <a:prstGeom prst="roundRect">
            <a:avLst/>
          </a:prstGeom>
          <a:solidFill>
            <a:schemeClr val="bg1">
              <a:lumMod val="85000"/>
              <a:alpha val="10196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05997" y="4387026"/>
            <a:ext cx="2927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중앙 허브 역할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서버를 검색하고 활용할 수 있도록 지원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92624" y="4387026"/>
            <a:ext cx="2927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개발자가 직접 구축한 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서버를 플랫폼에 배포 가능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 관리 부담 없이 안정적인 호스팅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64737" y="4387026"/>
            <a:ext cx="2956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기반의 표준화 된 인터페이스</a:t>
            </a: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커스텀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구현 없이 간단한 설정으로 통합 가능</a:t>
            </a:r>
          </a:p>
        </p:txBody>
      </p:sp>
      <p:pic>
        <p:nvPicPr>
          <p:cNvPr id="2050" name="Picture 2" descr="https://cdn-icons-png.flaticon.com/512/3686/3686896.png"/>
          <p:cNvPicPr>
            <a:picLocks noChangeAspect="1" noChangeArrowheads="1"/>
          </p:cNvPicPr>
          <p:nvPr/>
        </p:nvPicPr>
        <p:blipFill>
          <a:blip r:embed="rId3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83" y="234471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cons-png.flaticon.com/512/1140/1140464.png"/>
          <p:cNvPicPr>
            <a:picLocks noChangeAspect="1" noChangeArrowheads="1"/>
          </p:cNvPicPr>
          <p:nvPr/>
        </p:nvPicPr>
        <p:blipFill>
          <a:blip r:embed="rId4" cstate="hq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311" y="234471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-icons-png.flaticon.com/512/8200/8200070.png"/>
          <p:cNvPicPr>
            <a:picLocks noChangeAspect="1" noChangeArrowheads="1"/>
          </p:cNvPicPr>
          <p:nvPr/>
        </p:nvPicPr>
        <p:blipFill>
          <a:blip r:embed="rId5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939" y="234471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020569" y="3626861"/>
            <a:ext cx="2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 호스팅 및 배포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707196" y="3626861"/>
            <a:ext cx="2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표준화된 인터페이스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33940" y="3626861"/>
            <a:ext cx="2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 검색 및 관리</a:t>
            </a:r>
          </a:p>
        </p:txBody>
      </p:sp>
    </p:spTree>
    <p:extLst>
      <p:ext uri="{BB962C8B-B14F-4D97-AF65-F5344CB8AC3E}">
        <p14:creationId xmlns:p14="http://schemas.microsoft.com/office/powerpoint/2010/main" val="299604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mcp.so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3839" y="6161354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MCP </a:t>
            </a:r>
            <a:r>
              <a:rPr lang="ko-KR" altLang="en-US" b="1" dirty="0"/>
              <a:t>서버 호스팅 및 배포하는 사이트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https://mcp.so/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사각형: 둥근 모서리 10">
            <a:extLst>
              <a:ext uri="{FF2B5EF4-FFF2-40B4-BE49-F238E27FC236}">
                <a16:creationId xmlns:a16="http://schemas.microsoft.com/office/drawing/2014/main" id="{B616A087-E536-ADA7-CBDB-CA989B5997AA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 모델 확장 플랫폼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모서리가 둥근 직사각형 23">
            <a:extLst>
              <a:ext uri="{FF2B5EF4-FFF2-40B4-BE49-F238E27FC236}">
                <a16:creationId xmlns:a16="http://schemas.microsoft.com/office/drawing/2014/main" id="{AA5D18C8-2ECF-67FA-2B56-B2BA23CB39CC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DAA01AF-44BE-21E7-E352-16B5343CEF78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828" y="1709792"/>
            <a:ext cx="7460344" cy="4243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707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등장</a:t>
            </a: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14437" y="6051416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2024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11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26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 첫 등장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FEFCCB0-910F-0FCB-D25F-BE733BE4AEEB}"/>
              </a:ext>
            </a:extLst>
          </p:cNvPr>
          <p:cNvGrpSpPr/>
          <p:nvPr/>
        </p:nvGrpSpPr>
        <p:grpSpPr>
          <a:xfrm>
            <a:off x="2760774" y="1774413"/>
            <a:ext cx="6670451" cy="4192373"/>
            <a:chOff x="2678110" y="1774413"/>
            <a:chExt cx="6670451" cy="419237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D964E55-9B28-0732-343D-7B7B1AAA14AF}"/>
                </a:ext>
              </a:extLst>
            </p:cNvPr>
            <p:cNvGrpSpPr/>
            <p:nvPr/>
          </p:nvGrpSpPr>
          <p:grpSpPr>
            <a:xfrm>
              <a:off x="2678110" y="1774413"/>
              <a:ext cx="6030639" cy="4192372"/>
              <a:chOff x="2809916" y="1774413"/>
              <a:chExt cx="6030639" cy="419237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2068" y="1774413"/>
                <a:ext cx="5368487" cy="4192372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9917" y="1774413"/>
                <a:ext cx="1781175" cy="590550"/>
              </a:xfrm>
              <a:prstGeom prst="rect">
                <a:avLst/>
              </a:prstGeom>
            </p:spPr>
          </p:pic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8FF7FAEA-E20F-9A0D-22A1-B64F69602F54}"/>
                  </a:ext>
                </a:extLst>
              </p:cNvPr>
              <p:cNvSpPr/>
              <p:nvPr/>
            </p:nvSpPr>
            <p:spPr>
              <a:xfrm>
                <a:off x="2809916" y="2309358"/>
                <a:ext cx="662151" cy="3657427"/>
              </a:xfrm>
              <a:prstGeom prst="rect">
                <a:avLst/>
              </a:prstGeom>
              <a:solidFill>
                <a:srgbClr val="FAF9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ECCA92D-8DC8-D102-CC55-6BCE20A0E531}"/>
                </a:ext>
              </a:extLst>
            </p:cNvPr>
            <p:cNvSpPr/>
            <p:nvPr/>
          </p:nvSpPr>
          <p:spPr>
            <a:xfrm>
              <a:off x="8686410" y="1774414"/>
              <a:ext cx="662151" cy="4192372"/>
            </a:xfrm>
            <a:prstGeom prst="rect">
              <a:avLst/>
            </a:prstGeom>
            <a:solidFill>
              <a:srgbClr val="FAF9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506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Smithery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176" y="1709792"/>
            <a:ext cx="7394272" cy="4246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3006250" y="6161354"/>
            <a:ext cx="6300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MCP </a:t>
            </a:r>
            <a:r>
              <a:rPr lang="ko-KR" altLang="en-US" b="1" dirty="0"/>
              <a:t>서버 호스팅 및 배포하는 사이트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https://smithery.ai/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사각형: 둥근 모서리 10">
            <a:extLst>
              <a:ext uri="{FF2B5EF4-FFF2-40B4-BE49-F238E27FC236}">
                <a16:creationId xmlns:a16="http://schemas.microsoft.com/office/drawing/2014/main" id="{B616A087-E536-ADA7-CBDB-CA989B5997AA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 모델 확장 플랫폼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모서리가 둥근 직사각형 23">
            <a:extLst>
              <a:ext uri="{FF2B5EF4-FFF2-40B4-BE49-F238E27FC236}">
                <a16:creationId xmlns:a16="http://schemas.microsoft.com/office/drawing/2014/main" id="{AA5D18C8-2ECF-67FA-2B56-B2BA23CB39CC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DAA01AF-44BE-21E7-E352-16B5343CEF78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34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Smithery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A09BE-F4EA-3BC5-7D85-F01886FB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709792"/>
            <a:ext cx="7924800" cy="46732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53E69990-622C-B69B-306A-AF81FCACF0DF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 모델 확장 플랫폼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모서리가 둥근 직사각형 23">
            <a:extLst>
              <a:ext uri="{FF2B5EF4-FFF2-40B4-BE49-F238E27FC236}">
                <a16:creationId xmlns:a16="http://schemas.microsoft.com/office/drawing/2014/main" id="{D81502A6-C3C9-C821-0A54-558587E77DF1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95DAACD-CEF4-E5D0-6523-48A37D510547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36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7A73F-88A7-DE09-7F48-AE75ED961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7E7E855-EED0-149D-D7C4-30BE71933C7E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1173770-A48A-B2F5-E3A1-F229AD2853AA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FE1CFB0-91A9-21F9-032A-7330200853BB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Smithery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6F2D41-F33D-5234-B362-EE0F843D27B8}"/>
              </a:ext>
            </a:extLst>
          </p:cNvPr>
          <p:cNvGrpSpPr/>
          <p:nvPr/>
        </p:nvGrpSpPr>
        <p:grpSpPr>
          <a:xfrm>
            <a:off x="2719932" y="1780152"/>
            <a:ext cx="6752133" cy="3982028"/>
            <a:chOff x="2719932" y="1780152"/>
            <a:chExt cx="6752133" cy="398202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C0A756D-98F5-5E9D-A33A-AE514224C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19932" y="1780152"/>
              <a:ext cx="6752133" cy="39820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A5C690-90CA-5D21-2547-B8D12DF6C272}"/>
                </a:ext>
              </a:extLst>
            </p:cNvPr>
            <p:cNvSpPr/>
            <p:nvPr/>
          </p:nvSpPr>
          <p:spPr>
            <a:xfrm>
              <a:off x="2778101" y="1835780"/>
              <a:ext cx="3887945" cy="109588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A5BBC49-9E79-0A2A-A02A-EDD324D7177A}"/>
              </a:ext>
            </a:extLst>
          </p:cNvPr>
          <p:cNvSpPr txBox="1"/>
          <p:nvPr/>
        </p:nvSpPr>
        <p:spPr>
          <a:xfrm>
            <a:off x="4468997" y="5950762"/>
            <a:ext cx="3374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Server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대한 설명</a:t>
            </a:r>
          </a:p>
        </p:txBody>
      </p:sp>
      <p:sp>
        <p:nvSpPr>
          <p:cNvPr id="8" name="사각형: 둥근 모서리 10">
            <a:extLst>
              <a:ext uri="{FF2B5EF4-FFF2-40B4-BE49-F238E27FC236}">
                <a16:creationId xmlns:a16="http://schemas.microsoft.com/office/drawing/2014/main" id="{9540622C-CBEA-C1D6-2746-BA507DFE95C4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 모델 확장 플랫폼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모서리가 둥근 직사각형 23">
            <a:extLst>
              <a:ext uri="{FF2B5EF4-FFF2-40B4-BE49-F238E27FC236}">
                <a16:creationId xmlns:a16="http://schemas.microsoft.com/office/drawing/2014/main" id="{6C92061A-AF6A-C242-43FC-55B3FE091F24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6C2BF0F-1244-2A69-0934-FBA71B2F4483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19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4C16B-3346-F9EE-0F70-064DB0ACF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16A168C-4A00-9AF8-62EF-D154BE864F73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FB704B-06DA-34D5-23B8-1876ACE41BBF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D30429-145C-1E5D-51F5-8294793AC194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Smithery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06208B-3BCB-B255-0D2B-B7E0E5CC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932" y="1780152"/>
            <a:ext cx="6752133" cy="3982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963491-9E22-2E9D-9822-D72457000A0B}"/>
              </a:ext>
            </a:extLst>
          </p:cNvPr>
          <p:cNvSpPr/>
          <p:nvPr/>
        </p:nvSpPr>
        <p:spPr>
          <a:xfrm>
            <a:off x="2778101" y="3001466"/>
            <a:ext cx="3887945" cy="23941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3344489" y="5950762"/>
            <a:ext cx="5623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 사용할 수 있는 도구들에 대한 정보</a:t>
            </a:r>
          </a:p>
        </p:txBody>
      </p:sp>
      <p:sp>
        <p:nvSpPr>
          <p:cNvPr id="3" name="사각형: 둥근 모서리 10">
            <a:extLst>
              <a:ext uri="{FF2B5EF4-FFF2-40B4-BE49-F238E27FC236}">
                <a16:creationId xmlns:a16="http://schemas.microsoft.com/office/drawing/2014/main" id="{0135BF27-9119-6F4B-1F60-0F12DCA8E4E9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 모델 확장 플랫폼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모서리가 둥근 직사각형 23">
            <a:extLst>
              <a:ext uri="{FF2B5EF4-FFF2-40B4-BE49-F238E27FC236}">
                <a16:creationId xmlns:a16="http://schemas.microsoft.com/office/drawing/2014/main" id="{4588E56F-1F66-9BA8-0631-761BD2F109D8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60501AC-6676-A87F-D764-E80E9BE49EBC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95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B65E-F5F9-6DDE-9C70-36A716D4A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4E1C6FC-92AD-BC56-F2CE-22F8C0CB270E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653EDD0-8446-7ED6-7336-14E68B28DF4E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D31630-F9FC-46FC-EDA4-6E23AFE88DA5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Smithery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5F6F6-AFF8-8E37-0E4A-EAFBCD78A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932" y="1780152"/>
            <a:ext cx="6752133" cy="39820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766D40-8E4B-B391-CD84-0C597B8A6369}"/>
              </a:ext>
            </a:extLst>
          </p:cNvPr>
          <p:cNvSpPr/>
          <p:nvPr/>
        </p:nvSpPr>
        <p:spPr>
          <a:xfrm>
            <a:off x="6645105" y="2680379"/>
            <a:ext cx="2750180" cy="27781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9F07F-CFE5-16EE-020F-A4B14AC648A8}"/>
              </a:ext>
            </a:extLst>
          </p:cNvPr>
          <p:cNvSpPr txBox="1"/>
          <p:nvPr/>
        </p:nvSpPr>
        <p:spPr>
          <a:xfrm>
            <a:off x="3702762" y="5950762"/>
            <a:ext cx="4907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HOST(LLM)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설치하는 방법들</a:t>
            </a:r>
          </a:p>
        </p:txBody>
      </p:sp>
      <p:sp>
        <p:nvSpPr>
          <p:cNvPr id="4" name="사각형: 둥근 모서리 10">
            <a:extLst>
              <a:ext uri="{FF2B5EF4-FFF2-40B4-BE49-F238E27FC236}">
                <a16:creationId xmlns:a16="http://schemas.microsoft.com/office/drawing/2014/main" id="{FB1D268A-0A1B-A410-4AE7-5855B97E9E52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 모델 확장 플랫폼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모서리가 둥근 직사각형 23">
            <a:extLst>
              <a:ext uri="{FF2B5EF4-FFF2-40B4-BE49-F238E27FC236}">
                <a16:creationId xmlns:a16="http://schemas.microsoft.com/office/drawing/2014/main" id="{CBF76CB8-B251-6D6B-269A-8556D9162578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FBC0195-7E21-AED1-D2C6-8EFA2477FF7D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0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0A8E1-0EEE-2582-F1CC-0E648BB4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7C71076-FF7D-2DCA-203C-960C73D5E513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38F9EB-8C35-7F82-11A3-E04930DDFA06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7810BA-413D-4F23-3C27-5986A1EAB3F9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Github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 awesome-</a:t>
            </a:r>
            <a:r>
              <a:rPr lang="en-US" altLang="ko-KR" sz="3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-servers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568A6-8B55-8F59-5737-EF13347D9CAC}"/>
              </a:ext>
            </a:extLst>
          </p:cNvPr>
          <p:cNvSpPr txBox="1"/>
          <p:nvPr/>
        </p:nvSpPr>
        <p:spPr>
          <a:xfrm>
            <a:off x="2318951" y="5859186"/>
            <a:ext cx="75540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https://github.com/punkpeye/awesome-mcp-servers/blob/main/README-ko.md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00BDABB-06A5-B46C-860F-C7E0CFB0A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0" y="233963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A7BECB-6DBC-BFAF-7976-3964FA601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02" y="2261684"/>
            <a:ext cx="4044950" cy="28353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A7B1E9-34ED-2F2A-A3B7-36D3E0C5C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902" y="2262582"/>
            <a:ext cx="3641354" cy="1497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563D42-0E9E-0EC7-4728-9A43EA6C2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6902" y="3796752"/>
            <a:ext cx="3641354" cy="13058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사각형: 둥근 모서리 10">
            <a:extLst>
              <a:ext uri="{FF2B5EF4-FFF2-40B4-BE49-F238E27FC236}">
                <a16:creationId xmlns:a16="http://schemas.microsoft.com/office/drawing/2014/main" id="{BF76343F-EA5A-1E17-6DA7-834BB9D0ECD8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언어 모델 확장 플랫폼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92D7ECDB-D2FA-236E-15F0-F79C6E719814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0C0820C-2846-92FA-1FD0-8E684A835F54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4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2648A-E1F2-334F-F6CD-4C2E57A6D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636410" y="5029268"/>
            <a:ext cx="97358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4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예제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872000" y="1264986"/>
            <a:ext cx="43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00002" y="1202503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0" y="5928426"/>
            <a:ext cx="540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444399" y="5029268"/>
            <a:ext cx="1192011" cy="694503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03</a:t>
            </a:r>
            <a:endParaRPr lang="ko-KR" altLang="en-US" sz="4400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189B3-7228-C8A6-032D-3B5CC9DFE062}"/>
              </a:ext>
            </a:extLst>
          </p:cNvPr>
          <p:cNvSpPr txBox="1"/>
          <p:nvPr/>
        </p:nvSpPr>
        <p:spPr>
          <a:xfrm>
            <a:off x="7872000" y="143698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 Desktop (Desktop Commander)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595A0-FD32-5714-6C97-FF0F6F09B09A}"/>
              </a:ext>
            </a:extLst>
          </p:cNvPr>
          <p:cNvSpPr txBox="1"/>
          <p:nvPr/>
        </p:nvSpPr>
        <p:spPr>
          <a:xfrm>
            <a:off x="7872000" y="1806316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 (Notion API)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CB58C-763C-A1B1-C061-AF7EDEB9B972}"/>
              </a:ext>
            </a:extLst>
          </p:cNvPr>
          <p:cNvSpPr txBox="1"/>
          <p:nvPr/>
        </p:nvSpPr>
        <p:spPr>
          <a:xfrm>
            <a:off x="7872000" y="2175648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Local + Remote Server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387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이전에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사각형: 둥근 모서리 10">
            <a:extLst>
              <a:ext uri="{FF2B5EF4-FFF2-40B4-BE49-F238E27FC236}">
                <a16:creationId xmlns:a16="http://schemas.microsoft.com/office/drawing/2014/main" id="{96BDD31F-CA5D-EEFA-8FA6-2B93098D7D2D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준비</a:t>
            </a:r>
          </a:p>
        </p:txBody>
      </p:sp>
      <p:sp>
        <p:nvSpPr>
          <p:cNvPr id="3" name="모서리가 둥근 직사각형 23">
            <a:extLst>
              <a:ext uri="{FF2B5EF4-FFF2-40B4-BE49-F238E27FC236}">
                <a16:creationId xmlns:a16="http://schemas.microsoft.com/office/drawing/2014/main" id="{DE28F324-8A06-F76F-F2CD-BE27E85DD84B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71CAE41-2280-DADA-6700-5D81E45AE090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8CB7E-5BF6-5792-1BC9-A8DBC7932580}"/>
              </a:ext>
            </a:extLst>
          </p:cNvPr>
          <p:cNvSpPr txBox="1"/>
          <p:nvPr/>
        </p:nvSpPr>
        <p:spPr>
          <a:xfrm>
            <a:off x="3395780" y="3044279"/>
            <a:ext cx="5521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근데 </a:t>
            </a:r>
            <a:r>
              <a:rPr lang="en-US" altLang="ko-KR" sz="4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Web</a:t>
            </a:r>
            <a:r>
              <a:rPr lang="ko-KR" altLang="en-US" sz="4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왜 안될까</a:t>
            </a:r>
            <a:r>
              <a:rPr lang="en-US" altLang="ko-KR" sz="4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ko-KR" altLang="en-US" sz="4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6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7EC2C-28E0-D266-C29C-33673A621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1D7243-67E7-220D-41A1-02A6DD31647C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1B8C0F3-0ED7-7789-45AB-33CC6F219EC8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F3744F-CAA6-522F-A3F0-8599B17CCB3B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이전에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준비</a:t>
            </a:r>
          </a:p>
        </p:txBody>
      </p:sp>
      <p:sp>
        <p:nvSpPr>
          <p:cNvPr id="3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96BA60D-E923-776A-0AD1-C4D340AC0615}"/>
              </a:ext>
            </a:extLst>
          </p:cNvPr>
          <p:cNvSpPr/>
          <p:nvPr/>
        </p:nvSpPr>
        <p:spPr>
          <a:xfrm>
            <a:off x="2606607" y="2324100"/>
            <a:ext cx="8081988" cy="1124056"/>
          </a:xfrm>
          <a:prstGeom prst="roundRect">
            <a:avLst/>
          </a:prstGeom>
          <a:solidFill>
            <a:schemeClr val="bg1">
              <a:lumMod val="65000"/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로컬 시스템 리소스에 직접 접근하기 어려움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서버의 핵심 기능 중 하나는 파일 시스템이나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로컬 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Git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같은 데이터를 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에게 제공하는 것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 사이트에서는 쉽게 접근 가능한 부분이 아님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5428E1D-2613-CB9C-B288-7DEEF2ADF6A0}"/>
              </a:ext>
            </a:extLst>
          </p:cNvPr>
          <p:cNvSpPr/>
          <p:nvPr/>
        </p:nvSpPr>
        <p:spPr>
          <a:xfrm>
            <a:off x="2606607" y="3731260"/>
            <a:ext cx="8081988" cy="1124056"/>
          </a:xfrm>
          <a:prstGeom prst="roundRect">
            <a:avLst/>
          </a:prstGeom>
          <a:solidFill>
            <a:schemeClr val="bg1">
              <a:lumMod val="65000"/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백그라운드 동작과 지속 연결</a:t>
            </a:r>
          </a:p>
          <a:p>
            <a:pPr>
              <a:buNone/>
            </a:pP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일반 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REST API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아니라 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JSON-RPC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사용하여 지속적으로 양방향 연결을 유지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Web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에서는 세션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탭이 종료되면 연결도 끊기기 쉬움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552EBB-149D-A9AD-1FDC-6F14EF928D81}"/>
              </a:ext>
            </a:extLst>
          </p:cNvPr>
          <p:cNvSpPr/>
          <p:nvPr/>
        </p:nvSpPr>
        <p:spPr>
          <a:xfrm>
            <a:off x="2606607" y="5138420"/>
            <a:ext cx="8081988" cy="1124056"/>
          </a:xfrm>
          <a:prstGeom prst="roundRect">
            <a:avLst/>
          </a:prstGeom>
          <a:solidFill>
            <a:schemeClr val="bg1">
              <a:lumMod val="65000"/>
              <a:alpha val="1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프라이버시와 규제 준수를 위한 구조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종종 민감한 정보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회사 내부 문서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개인 노트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로컬 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DB 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다루게 되는데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 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데스크톱 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로컬에서 실행되고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 </a:t>
            </a:r>
            <a:r>
              <a:rPr lang="ko-KR" altLang="en-US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데이터가 외부로 전송되지 않음</a:t>
            </a:r>
            <a:r>
              <a:rPr lang="en-US" altLang="ko-KR" sz="1600" dirty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26" name="Picture 2" descr="https://cdn-icons-png.flaticon.com/512/2592/2592317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17" y="5278354"/>
            <a:ext cx="983888" cy="98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10722/10722415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204" y="3944334"/>
            <a:ext cx="983888" cy="98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-icons-png.flaticon.com/512/5082/5082720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817" y="2464034"/>
            <a:ext cx="983888" cy="98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-icons-png.flaticon.com/512/1828/1828665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761" y="2955978"/>
            <a:ext cx="547387" cy="54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18CB7E-5BF6-5792-1BC9-A8DBC7932580}"/>
              </a:ext>
            </a:extLst>
          </p:cNvPr>
          <p:cNvSpPr txBox="1"/>
          <p:nvPr/>
        </p:nvSpPr>
        <p:spPr>
          <a:xfrm>
            <a:off x="1146108" y="1572734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Web</a:t>
            </a:r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은 왜 안될까</a:t>
            </a:r>
            <a:r>
              <a:rPr lang="en-US" altLang="ko-KR" sz="2400" b="1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ko-KR" altLang="en-US" sz="2400" b="1" dirty="0">
              <a:solidFill>
                <a:schemeClr val="bg1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9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이전에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…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3705" y="6043095"/>
            <a:ext cx="646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USB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포트가 없는 컴퓨터에서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USB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장치를 사용할 수 없는 것과 같다</a:t>
            </a:r>
          </a:p>
        </p:txBody>
      </p:sp>
      <p:sp>
        <p:nvSpPr>
          <p:cNvPr id="12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준비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F28C97-BF31-54AF-1EDB-F9197460BCB4}"/>
              </a:ext>
            </a:extLst>
          </p:cNvPr>
          <p:cNvGrpSpPr/>
          <p:nvPr/>
        </p:nvGrpSpPr>
        <p:grpSpPr>
          <a:xfrm>
            <a:off x="2807407" y="1954923"/>
            <a:ext cx="6697810" cy="3673368"/>
            <a:chOff x="2807407" y="1954923"/>
            <a:chExt cx="6697810" cy="36733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7407" y="1954923"/>
              <a:ext cx="6697810" cy="36733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A65334C9-CE0B-115C-435E-A9F9092E1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0505" y="4974466"/>
              <a:ext cx="543500" cy="5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92D56997-E810-6F7B-1F84-9B2EF0F10B07}"/>
              </a:ext>
            </a:extLst>
          </p:cNvPr>
          <p:cNvSpPr/>
          <p:nvPr/>
        </p:nvSpPr>
        <p:spPr>
          <a:xfrm>
            <a:off x="5333978" y="2493984"/>
            <a:ext cx="935016" cy="935016"/>
          </a:xfrm>
          <a:prstGeom prst="mathMultiply">
            <a:avLst>
              <a:gd name="adj1" fmla="val 866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98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등장</a:t>
            </a: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441215" y="6051416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급증하는 인기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322516" y="1709792"/>
            <a:ext cx="5667592" cy="4135486"/>
            <a:chOff x="3322516" y="1709792"/>
            <a:chExt cx="5667592" cy="413548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2516" y="1709792"/>
              <a:ext cx="5667592" cy="4135486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135880" y="5631180"/>
              <a:ext cx="2011680" cy="214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470066" y="5568279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star-history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8758118" y="3261360"/>
            <a:ext cx="751642" cy="0"/>
          </a:xfrm>
          <a:prstGeom prst="straightConnector1">
            <a:avLst/>
          </a:prstGeom>
          <a:ln w="57150">
            <a:solidFill>
              <a:srgbClr val="00153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509760" y="307669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현재</a:t>
            </a:r>
          </a:p>
        </p:txBody>
      </p:sp>
      <p:sp>
        <p:nvSpPr>
          <p:cNvPr id="4" name="도넛 2">
            <a:extLst>
              <a:ext uri="{FF2B5EF4-FFF2-40B4-BE49-F238E27FC236}">
                <a16:creationId xmlns:a16="http://schemas.microsoft.com/office/drawing/2014/main" id="{92D6B410-A558-557D-071C-3CCC991AE5AC}"/>
              </a:ext>
            </a:extLst>
          </p:cNvPr>
          <p:cNvSpPr/>
          <p:nvPr/>
        </p:nvSpPr>
        <p:spPr>
          <a:xfrm>
            <a:off x="7600581" y="4854293"/>
            <a:ext cx="456024" cy="456024"/>
          </a:xfrm>
          <a:prstGeom prst="donut">
            <a:avLst>
              <a:gd name="adj" fmla="val 131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예제 </a:t>
            </a:r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사각형: 둥근 모서리 10">
            <a:extLst>
              <a:ext uri="{FF2B5EF4-FFF2-40B4-BE49-F238E27FC236}">
                <a16:creationId xmlns:a16="http://schemas.microsoft.com/office/drawing/2014/main" id="{96BDD31F-CA5D-EEFA-8FA6-2B93098D7D2D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준비</a:t>
            </a:r>
          </a:p>
        </p:txBody>
      </p:sp>
      <p:sp>
        <p:nvSpPr>
          <p:cNvPr id="3" name="모서리가 둥근 직사각형 23">
            <a:extLst>
              <a:ext uri="{FF2B5EF4-FFF2-40B4-BE49-F238E27FC236}">
                <a16:creationId xmlns:a16="http://schemas.microsoft.com/office/drawing/2014/main" id="{DE28F324-8A06-F76F-F2CD-BE27E85DD84B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71CAE41-2280-DADA-6700-5D81E45AE090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65334C9-CE0B-115C-435E-A9F9092E1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205" y="2476500"/>
            <a:ext cx="2431866" cy="243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060CFE-3BFA-BF47-B8F5-AD866952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29" y="3280993"/>
            <a:ext cx="2433632" cy="822880"/>
          </a:xfrm>
          <a:prstGeom prst="rect">
            <a:avLst/>
          </a:prstGeom>
        </p:spPr>
      </p:pic>
      <p:sp>
        <p:nvSpPr>
          <p:cNvPr id="4" name="십자형 3"/>
          <p:cNvSpPr/>
          <p:nvPr/>
        </p:nvSpPr>
        <p:spPr>
          <a:xfrm>
            <a:off x="5365403" y="2869553"/>
            <a:ext cx="1645760" cy="1645760"/>
          </a:xfrm>
          <a:prstGeom prst="plus">
            <a:avLst>
              <a:gd name="adj" fmla="val 3889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72867" y="5294975"/>
            <a:ext cx="2047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 AI</a:t>
            </a:r>
            <a:endParaRPr lang="ko-KR" alt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70640" y="5294975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Local</a:t>
            </a:r>
            <a:endParaRPr lang="ko-KR" alt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5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 Desktop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사각형: 둥근 모서리 10">
            <a:extLst>
              <a:ext uri="{FF2B5EF4-FFF2-40B4-BE49-F238E27FC236}">
                <a16:creationId xmlns:a16="http://schemas.microsoft.com/office/drawing/2014/main" id="{96BDD31F-CA5D-EEFA-8FA6-2B93098D7D2D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모서리가 둥근 직사각형 23">
            <a:extLst>
              <a:ext uri="{FF2B5EF4-FFF2-40B4-BE49-F238E27FC236}">
                <a16:creationId xmlns:a16="http://schemas.microsoft.com/office/drawing/2014/main" id="{DE28F324-8A06-F76F-F2CD-BE27E85DD84B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71CAE41-2280-DADA-6700-5D81E45AE090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62" y="1925637"/>
            <a:ext cx="5705475" cy="3895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7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01F-C3CF-BBBB-F4C1-F391D4FA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A10A93-47C7-BE67-BB79-4F7C0CE7647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E0AEF8-42C3-5C4B-3569-2F799987CF8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0B8B-CE6A-DE2F-2594-38C660046C4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 Desktop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538" y="2371504"/>
            <a:ext cx="5791200" cy="26004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3730083" y="5383122"/>
            <a:ext cx="4584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답변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=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접근할 수 없다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81" y="2371503"/>
            <a:ext cx="5640657" cy="26068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29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01F-C3CF-BBBB-F4C1-F391D4FA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A10A93-47C7-BE67-BB79-4F7C0CE7647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E0AEF8-42C3-5C4B-3569-2F799987CF8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0B8B-CE6A-DE2F-2594-38C660046C4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4314304" y="5560781"/>
            <a:ext cx="3684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 컴퓨터 파일을 수정해보자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14" y="2295340"/>
            <a:ext cx="3989196" cy="2134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8178DE-97E1-650E-633E-38E736ABE172}"/>
              </a:ext>
            </a:extLst>
          </p:cNvPr>
          <p:cNvSpPr txBox="1"/>
          <p:nvPr/>
        </p:nvSpPr>
        <p:spPr>
          <a:xfrm>
            <a:off x="4912221" y="4471843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Desktop Commander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B61DAA-BC6E-FA5B-714F-182CC21257A4}"/>
              </a:ext>
            </a:extLst>
          </p:cNvPr>
          <p:cNvSpPr txBox="1"/>
          <p:nvPr/>
        </p:nvSpPr>
        <p:spPr>
          <a:xfrm>
            <a:off x="4739898" y="4841175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터미널 명령 실행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코딩 및 작업 자동화</a:t>
            </a:r>
          </a:p>
        </p:txBody>
      </p:sp>
    </p:spTree>
    <p:extLst>
      <p:ext uri="{BB962C8B-B14F-4D97-AF65-F5344CB8AC3E}">
        <p14:creationId xmlns:p14="http://schemas.microsoft.com/office/powerpoint/2010/main" val="482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01F-C3CF-BBBB-F4C1-F391D4FA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A10A93-47C7-BE67-BB79-4F7C0CE7647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E0AEF8-42C3-5C4B-3569-2F799987CF8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0B8B-CE6A-DE2F-2594-38C660046C4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3104117" y="5939176"/>
            <a:ext cx="5836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Installation – Claude – JSON - Windows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" y="1713116"/>
            <a:ext cx="5255740" cy="40073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843" y="2035449"/>
            <a:ext cx="5475828" cy="3373394"/>
          </a:xfrm>
          <a:prstGeom prst="rect">
            <a:avLst/>
          </a:prstGeom>
        </p:spPr>
      </p:pic>
      <p:cxnSp>
        <p:nvCxnSpPr>
          <p:cNvPr id="19" name="직선 연결선 18"/>
          <p:cNvCxnSpPr/>
          <p:nvPr/>
        </p:nvCxnSpPr>
        <p:spPr>
          <a:xfrm flipV="1">
            <a:off x="5886450" y="5408843"/>
            <a:ext cx="301393" cy="261707"/>
          </a:xfrm>
          <a:prstGeom prst="line">
            <a:avLst/>
          </a:prstGeom>
          <a:ln>
            <a:solidFill>
              <a:srgbClr val="008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5886450" y="2035449"/>
            <a:ext cx="301393" cy="2325479"/>
          </a:xfrm>
          <a:prstGeom prst="line">
            <a:avLst/>
          </a:prstGeom>
          <a:ln>
            <a:solidFill>
              <a:srgbClr val="008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01F-C3CF-BBBB-F4C1-F391D4FA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A10A93-47C7-BE67-BB79-4F7C0CE7647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E0AEF8-42C3-5C4B-3569-2F799987CF8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0B8B-CE6A-DE2F-2594-38C660046C4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" y="2971414"/>
            <a:ext cx="5153025" cy="2200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2237047" y="5308982"/>
            <a:ext cx="2188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 페이지 오픈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964" y="2119571"/>
            <a:ext cx="4365760" cy="3052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7774572" y="5308981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개발자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–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 편집</a:t>
            </a:r>
          </a:p>
        </p:txBody>
      </p:sp>
    </p:spTree>
    <p:extLst>
      <p:ext uri="{BB962C8B-B14F-4D97-AF65-F5344CB8AC3E}">
        <p14:creationId xmlns:p14="http://schemas.microsoft.com/office/powerpoint/2010/main" val="142171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01F-C3CF-BBBB-F4C1-F391D4FA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A10A93-47C7-BE67-BB79-4F7C0CE7647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E0AEF8-42C3-5C4B-3569-2F799987CF8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0B8B-CE6A-DE2F-2594-38C660046C4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3602568" y="5931282"/>
            <a:ext cx="510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claude_desktop_config.json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작성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68" y="1884478"/>
            <a:ext cx="6088978" cy="3838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981" y="1763866"/>
            <a:ext cx="4642496" cy="9311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661" y="2770761"/>
            <a:ext cx="4640815" cy="3091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직선 화살표 연결선 14"/>
          <p:cNvCxnSpPr>
            <a:endCxn id="5" idx="1"/>
          </p:cNvCxnSpPr>
          <p:nvPr/>
        </p:nvCxnSpPr>
        <p:spPr>
          <a:xfrm flipV="1">
            <a:off x="6146800" y="2229418"/>
            <a:ext cx="827181" cy="2431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5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01F-C3CF-BBBB-F4C1-F391D4FA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A10A93-47C7-BE67-BB79-4F7C0CE7647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E0AEF8-42C3-5C4B-3569-2F799987CF8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0B8B-CE6A-DE2F-2594-38C660046C4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3138506" y="5931282"/>
            <a:ext cx="6035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 Desktop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프로세스 완전 종료 후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57" y="2656161"/>
            <a:ext cx="2428875" cy="212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477" y="2003698"/>
            <a:ext cx="67056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588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01F-C3CF-BBBB-F4C1-F391D4FA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A10A93-47C7-BE67-BB79-4F7C0CE7647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E0AEF8-42C3-5C4B-3569-2F799987CF8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0B8B-CE6A-DE2F-2594-38C660046C4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1" y="3069109"/>
            <a:ext cx="3056586" cy="348076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0778" y="3728404"/>
            <a:ext cx="4676775" cy="2162175"/>
          </a:xfrm>
          <a:prstGeom prst="rect">
            <a:avLst/>
          </a:prstGeom>
          <a:ln w="38100">
            <a:solidFill>
              <a:srgbClr val="0080FF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219" y="1634650"/>
            <a:ext cx="65055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01F-C3CF-BBBB-F4C1-F391D4FA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A10A93-47C7-BE67-BB79-4F7C0CE7647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E0AEF8-42C3-5C4B-3569-2F799987CF8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0B8B-CE6A-DE2F-2594-38C660046C4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62" y="1987962"/>
            <a:ext cx="7709038" cy="36440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그룹 12"/>
          <p:cNvGrpSpPr/>
          <p:nvPr/>
        </p:nvGrpSpPr>
        <p:grpSpPr>
          <a:xfrm>
            <a:off x="743221" y="1856831"/>
            <a:ext cx="2955568" cy="3906336"/>
            <a:chOff x="911852" y="3552824"/>
            <a:chExt cx="1513406" cy="200025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t="39646" b="19011"/>
            <a:stretch/>
          </p:blipFill>
          <p:spPr>
            <a:xfrm>
              <a:off x="911852" y="3552824"/>
              <a:ext cx="1513406" cy="20002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직사각형 10"/>
            <p:cNvSpPr/>
            <p:nvPr/>
          </p:nvSpPr>
          <p:spPr>
            <a:xfrm>
              <a:off x="2011680" y="4374357"/>
              <a:ext cx="251460" cy="121920"/>
            </a:xfrm>
            <a:prstGeom prst="rect">
              <a:avLst/>
            </a:prstGeom>
            <a:solidFill>
              <a:srgbClr val="70C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29639" y="4374357"/>
              <a:ext cx="694373" cy="121920"/>
            </a:xfrm>
            <a:prstGeom prst="rect">
              <a:avLst/>
            </a:prstGeom>
            <a:solidFill>
              <a:srgbClr val="70C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253489" y="4841082"/>
              <a:ext cx="694373" cy="121920"/>
            </a:xfrm>
            <a:prstGeom prst="rect">
              <a:avLst/>
            </a:prstGeom>
            <a:solidFill>
              <a:srgbClr val="70C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253489" y="5325384"/>
              <a:ext cx="694373" cy="227691"/>
            </a:xfrm>
            <a:prstGeom prst="rect">
              <a:avLst/>
            </a:prstGeom>
            <a:solidFill>
              <a:srgbClr val="64BD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299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등장</a:t>
            </a: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204156" y="1709792"/>
            <a:ext cx="5667592" cy="4135486"/>
            <a:chOff x="3322516" y="1709792"/>
            <a:chExt cx="5667592" cy="413548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2516" y="1709792"/>
              <a:ext cx="5667592" cy="4135486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135880" y="5631180"/>
              <a:ext cx="2011680" cy="214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351706" y="5568279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 star-history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도넛 2"/>
          <p:cNvSpPr/>
          <p:nvPr/>
        </p:nvSpPr>
        <p:spPr>
          <a:xfrm>
            <a:off x="5790552" y="3992880"/>
            <a:ext cx="731520" cy="731520"/>
          </a:xfrm>
          <a:prstGeom prst="donut">
            <a:avLst>
              <a:gd name="adj" fmla="val 131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522072" y="4343400"/>
            <a:ext cx="985718" cy="0"/>
          </a:xfrm>
          <a:prstGeom prst="straightConnector1">
            <a:avLst/>
          </a:prstGeom>
          <a:ln w="57150">
            <a:solidFill>
              <a:srgbClr val="00153E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6141720" y="2801257"/>
            <a:ext cx="0" cy="233462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07790" y="4173974"/>
            <a:ext cx="3236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25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년 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1, 2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월 부터 폭발적으로 증가</a:t>
            </a:r>
          </a:p>
        </p:txBody>
      </p:sp>
    </p:spTree>
    <p:extLst>
      <p:ext uri="{BB962C8B-B14F-4D97-AF65-F5344CB8AC3E}">
        <p14:creationId xmlns:p14="http://schemas.microsoft.com/office/powerpoint/2010/main" val="125502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01F-C3CF-BBBB-F4C1-F391D4FA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A10A93-47C7-BE67-BB79-4F7C0CE7647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E0AEF8-42C3-5C4B-3569-2F799987CF8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0B8B-CE6A-DE2F-2594-38C660046C4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7" y="1825625"/>
            <a:ext cx="6943725" cy="4019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4399065" y="6049151"/>
            <a:ext cx="3393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 사용에 대한 권한 요청</a:t>
            </a:r>
          </a:p>
        </p:txBody>
      </p:sp>
    </p:spTree>
    <p:extLst>
      <p:ext uri="{BB962C8B-B14F-4D97-AF65-F5344CB8AC3E}">
        <p14:creationId xmlns:p14="http://schemas.microsoft.com/office/powerpoint/2010/main" val="367935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01F-C3CF-BBBB-F4C1-F391D4FA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A10A93-47C7-BE67-BB79-4F7C0CE7647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E0AEF8-42C3-5C4B-3569-2F799987CF8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0B8B-CE6A-DE2F-2594-38C660046C4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54745" y="1634650"/>
            <a:ext cx="4603776" cy="5018628"/>
            <a:chOff x="2876550" y="1738312"/>
            <a:chExt cx="6438901" cy="701912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6550" y="1738312"/>
              <a:ext cx="6438900" cy="33813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6553" y="5119688"/>
              <a:ext cx="6438898" cy="36377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5865529" y="3821480"/>
            <a:ext cx="49503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알아서 </a:t>
            </a:r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2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도구를 찾아 명령을 실행함</a:t>
            </a:r>
            <a:endParaRPr lang="en-US" altLang="ko-KR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Ex)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 탐색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 생성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 이동 등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..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3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A01F-C3CF-BBBB-F4C1-F391D4FA2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6A10A93-47C7-BE67-BB79-4F7C0CE7647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E0AEF8-42C3-5C4B-3569-2F799987CF8C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0B8B-CE6A-DE2F-2594-38C660046C48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(Claude)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b="70201"/>
          <a:stretch/>
        </p:blipFill>
        <p:spPr>
          <a:xfrm>
            <a:off x="642183" y="1752313"/>
            <a:ext cx="3929320" cy="40151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025" y="1709792"/>
            <a:ext cx="5947376" cy="4100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1463746" y="60146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명령을 제대로 실행한 모습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7084615" y="6014618"/>
            <a:ext cx="2286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추가적인 제안과 검토까지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4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예제 </a:t>
            </a:r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사각형: 둥근 모서리 10">
            <a:extLst>
              <a:ext uri="{FF2B5EF4-FFF2-40B4-BE49-F238E27FC236}">
                <a16:creationId xmlns:a16="http://schemas.microsoft.com/office/drawing/2014/main" id="{96BDD31F-CA5D-EEFA-8FA6-2B93098D7D2D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준비</a:t>
            </a:r>
          </a:p>
        </p:txBody>
      </p:sp>
      <p:sp>
        <p:nvSpPr>
          <p:cNvPr id="3" name="모서리가 둥근 직사각형 23">
            <a:extLst>
              <a:ext uri="{FF2B5EF4-FFF2-40B4-BE49-F238E27FC236}">
                <a16:creationId xmlns:a16="http://schemas.microsoft.com/office/drawing/2014/main" id="{DE28F324-8A06-F76F-F2CD-BE27E85DD84B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71CAE41-2280-DADA-6700-5D81E45AE090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4" descr="AI 코딩 어시스턴트 커서(Cursor), 100억 달러 가치로 투자 유치 추진 중 - 와우테일">
            <a:extLst>
              <a:ext uri="{FF2B5EF4-FFF2-40B4-BE49-F238E27FC236}">
                <a16:creationId xmlns:a16="http://schemas.microsoft.com/office/drawing/2014/main" id="{885763E8-91B7-A46C-7E3A-4704D1EE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009" y="2864317"/>
            <a:ext cx="2484352" cy="16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십자형 3"/>
          <p:cNvSpPr/>
          <p:nvPr/>
        </p:nvSpPr>
        <p:spPr>
          <a:xfrm>
            <a:off x="5365403" y="2869553"/>
            <a:ext cx="1645760" cy="1645760"/>
          </a:xfrm>
          <a:prstGeom prst="plus">
            <a:avLst>
              <a:gd name="adj" fmla="val 3889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205" y="2533466"/>
            <a:ext cx="2317934" cy="23179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92104" y="5294975"/>
            <a:ext cx="2008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</a:t>
            </a:r>
            <a:endParaRPr lang="ko-KR" alt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66310" y="5294975"/>
            <a:ext cx="2425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Remote API</a:t>
            </a:r>
            <a:endParaRPr lang="ko-KR" alt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21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 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환경설정</a:t>
            </a: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(Cursor AI)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5143071" y="6186875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 API Key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생성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75" y="1674295"/>
            <a:ext cx="9163050" cy="4343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15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 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환경설정</a:t>
            </a: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(Cursor AI)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5150284" y="6186875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 API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권한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연결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09792"/>
            <a:ext cx="8915400" cy="449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32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 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환경설정</a:t>
            </a: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(Cursor AI)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5150284" y="6186875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 API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권한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연결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09792"/>
            <a:ext cx="8915400" cy="449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1638299" y="1709792"/>
            <a:ext cx="8915401" cy="4495800"/>
          </a:xfrm>
          <a:prstGeom prst="rect">
            <a:avLst/>
          </a:prstGeom>
          <a:solidFill>
            <a:srgbClr val="000000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12" y="2590800"/>
            <a:ext cx="28479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 + Notion 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(Cursor AI)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7587"/>
          <a:stretch/>
        </p:blipFill>
        <p:spPr>
          <a:xfrm>
            <a:off x="1582057" y="5400645"/>
            <a:ext cx="5138058" cy="670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58878" t="35289"/>
          <a:stretch/>
        </p:blipFill>
        <p:spPr>
          <a:xfrm>
            <a:off x="7105600" y="1911643"/>
            <a:ext cx="3387561" cy="41591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3919173" y="6186875"/>
            <a:ext cx="4474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Smithery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 API Key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등록 후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Installation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720115" y="3450771"/>
            <a:ext cx="36648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057" y="1911643"/>
            <a:ext cx="5119058" cy="3376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354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 + Notion 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(Cursor AI)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745238" y="2558745"/>
            <a:ext cx="10822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어떻게 </a:t>
            </a:r>
            <a:r>
              <a:rPr lang="en-US" altLang="ko-KR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 API</a:t>
            </a:r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로컬 설정 </a:t>
            </a:r>
            <a:r>
              <a:rPr lang="en-US" altLang="ko-KR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JSON</a:t>
            </a:r>
            <a:r>
              <a:rPr lang="ko-KR" altLang="en-US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저장하지 않고 호출될까</a:t>
            </a:r>
            <a:r>
              <a:rPr lang="en-US" altLang="ko-KR" sz="32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ko-KR" altLang="en-US" sz="32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171" y="3858595"/>
            <a:ext cx="11843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사용자 (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You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 -&gt;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AI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&gt;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Smidgen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/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Smithery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-&gt;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21667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 + Notion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(Cursor AI)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166937" y="1634650"/>
            <a:ext cx="7858125" cy="4552950"/>
            <a:chOff x="2166937" y="1709792"/>
            <a:chExt cx="7858125" cy="45529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6937" y="1709792"/>
              <a:ext cx="7858125" cy="45529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92F70EA-4382-89B2-406F-6305F1FFA71F}"/>
                </a:ext>
              </a:extLst>
            </p:cNvPr>
            <p:cNvSpPr/>
            <p:nvPr/>
          </p:nvSpPr>
          <p:spPr>
            <a:xfrm>
              <a:off x="7819006" y="2074759"/>
              <a:ext cx="366212" cy="3662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1</a:t>
              </a:r>
              <a:endParaRPr lang="ko-KR" altLang="en-US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2F70EA-4382-89B2-406F-6305F1FFA71F}"/>
                </a:ext>
              </a:extLst>
            </p:cNvPr>
            <p:cNvSpPr/>
            <p:nvPr/>
          </p:nvSpPr>
          <p:spPr>
            <a:xfrm>
              <a:off x="3551806" y="4906859"/>
              <a:ext cx="366212" cy="3662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2</a:t>
              </a:r>
              <a:endParaRPr lang="ko-KR" altLang="en-US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92F70EA-4382-89B2-406F-6305F1FFA71F}"/>
                </a:ext>
              </a:extLst>
            </p:cNvPr>
            <p:cNvSpPr/>
            <p:nvPr/>
          </p:nvSpPr>
          <p:spPr>
            <a:xfrm>
              <a:off x="9508106" y="3522559"/>
              <a:ext cx="366212" cy="3662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Pretendard Black" panose="02000A03000000020004" pitchFamily="50" charset="-127"/>
                  <a:ea typeface="Pretendard Black" panose="02000A03000000020004" pitchFamily="50" charset="-127"/>
                  <a:cs typeface="Pretendard Black" panose="02000A03000000020004" pitchFamily="50" charset="-127"/>
                </a:rPr>
                <a:t>3</a:t>
              </a:r>
              <a:endParaRPr lang="ko-KR" altLang="en-US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5151886" y="6186875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 MCP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49107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등장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68803" y="5671890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2025. 1. 23 Cursor AI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지원 시작</a:t>
            </a:r>
          </a:p>
        </p:txBody>
      </p:sp>
      <p:sp>
        <p:nvSpPr>
          <p:cNvPr id="18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2460612" y="2617071"/>
            <a:ext cx="7391400" cy="2568346"/>
            <a:chOff x="2460612" y="2283242"/>
            <a:chExt cx="7391400" cy="2568346"/>
          </a:xfrm>
        </p:grpSpPr>
        <p:grpSp>
          <p:nvGrpSpPr>
            <p:cNvPr id="8" name="그룹 7"/>
            <p:cNvGrpSpPr/>
            <p:nvPr/>
          </p:nvGrpSpPr>
          <p:grpSpPr>
            <a:xfrm>
              <a:off x="2460612" y="2609807"/>
              <a:ext cx="7391400" cy="2241781"/>
              <a:chOff x="1168401" y="2972664"/>
              <a:chExt cx="7391400" cy="2241781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168401" y="2972664"/>
                <a:ext cx="7391400" cy="2241781"/>
                <a:chOff x="3209925" y="2673119"/>
                <a:chExt cx="7391400" cy="2241781"/>
              </a:xfrm>
            </p:grpSpPr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09925" y="3933825"/>
                  <a:ext cx="7391400" cy="981075"/>
                </a:xfrm>
                <a:prstGeom prst="rect">
                  <a:avLst/>
                </a:prstGeom>
              </p:spPr>
            </p:pic>
            <p:pic>
              <p:nvPicPr>
                <p:cNvPr id="5" name="그림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09925" y="2673119"/>
                  <a:ext cx="7391400" cy="1260706"/>
                </a:xfrm>
                <a:prstGeom prst="rect">
                  <a:avLst/>
                </a:prstGeom>
              </p:spPr>
            </p:pic>
          </p:grpSp>
          <p:sp>
            <p:nvSpPr>
              <p:cNvPr id="7" name="직사각형 6"/>
              <p:cNvSpPr/>
              <p:nvPr/>
            </p:nvSpPr>
            <p:spPr>
              <a:xfrm>
                <a:off x="7125139" y="4455894"/>
                <a:ext cx="710323" cy="289528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291898" y="3415370"/>
                <a:ext cx="1542742" cy="289528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0612" y="2288235"/>
              <a:ext cx="1285875" cy="36195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6"/>
            <a:srcRect t="2060"/>
            <a:stretch/>
          </p:blipFill>
          <p:spPr>
            <a:xfrm>
              <a:off x="3746486" y="2283242"/>
              <a:ext cx="6105525" cy="328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98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 + Notion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(Cursor AI)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4208524" y="6186875"/>
            <a:ext cx="3895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 MCP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설정 후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IDE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재실행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411" y="1883205"/>
            <a:ext cx="6781802" cy="4095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48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 + Notion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(Cursor AI)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5050904" y="5457826"/>
            <a:ext cx="2210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활성화된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 확인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216" y="2463801"/>
            <a:ext cx="7698192" cy="2764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오른쪽 화살표 1"/>
          <p:cNvSpPr/>
          <p:nvPr/>
        </p:nvSpPr>
        <p:spPr>
          <a:xfrm>
            <a:off x="1956248" y="3564974"/>
            <a:ext cx="516068" cy="25562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1011758" y="3523508"/>
            <a:ext cx="94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 상태</a:t>
            </a:r>
          </a:p>
        </p:txBody>
      </p:sp>
      <p:sp>
        <p:nvSpPr>
          <p:cNvPr id="15" name="오른쪽 화살표 14"/>
          <p:cNvSpPr/>
          <p:nvPr/>
        </p:nvSpPr>
        <p:spPr>
          <a:xfrm rot="10800000">
            <a:off x="9740617" y="3540260"/>
            <a:ext cx="303496" cy="255622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10005408" y="3512819"/>
            <a:ext cx="2140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Activate/ Refresh / Edit</a:t>
            </a:r>
            <a:endParaRPr lang="ko-KR" altLang="en-US" sz="1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83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 + Notion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(Cursor AI)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960" y="1709792"/>
            <a:ext cx="2737906" cy="4718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45" y="1709792"/>
            <a:ext cx="7744635" cy="4718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직선 화살표 연결선 18"/>
          <p:cNvCxnSpPr/>
          <p:nvPr/>
        </p:nvCxnSpPr>
        <p:spPr>
          <a:xfrm flipH="1" flipV="1">
            <a:off x="2174789" y="2323070"/>
            <a:ext cx="6561438" cy="134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59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AI + </a:t>
            </a:r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 (</a:t>
            </a:r>
            <a:r>
              <a:rPr lang="ko-KR" altLang="en-US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영상</a:t>
            </a:r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(Cursor AI)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0437" y="1709792"/>
            <a:ext cx="5951750" cy="477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9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예제 </a:t>
            </a:r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사각형: 둥근 모서리 10">
            <a:extLst>
              <a:ext uri="{FF2B5EF4-FFF2-40B4-BE49-F238E27FC236}">
                <a16:creationId xmlns:a16="http://schemas.microsoft.com/office/drawing/2014/main" id="{96BDD31F-CA5D-EEFA-8FA6-2B93098D7D2D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 준비</a:t>
            </a:r>
          </a:p>
        </p:txBody>
      </p:sp>
      <p:sp>
        <p:nvSpPr>
          <p:cNvPr id="3" name="모서리가 둥근 직사각형 23">
            <a:extLst>
              <a:ext uri="{FF2B5EF4-FFF2-40B4-BE49-F238E27FC236}">
                <a16:creationId xmlns:a16="http://schemas.microsoft.com/office/drawing/2014/main" id="{DE28F324-8A06-F76F-F2CD-BE27E85DD84B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71CAE41-2280-DADA-6700-5D81E45AE090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십자형 3"/>
          <p:cNvSpPr/>
          <p:nvPr/>
        </p:nvSpPr>
        <p:spPr>
          <a:xfrm>
            <a:off x="7629278" y="3324158"/>
            <a:ext cx="1041350" cy="1041350"/>
          </a:xfrm>
          <a:prstGeom prst="plus">
            <a:avLst>
              <a:gd name="adj" fmla="val 3889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46" y="3111500"/>
            <a:ext cx="1466666" cy="14666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060CFE-3BFA-BF47-B8F5-AD8669528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148" y="3527530"/>
            <a:ext cx="1539870" cy="520674"/>
          </a:xfrm>
          <a:prstGeom prst="rect">
            <a:avLst/>
          </a:prstGeom>
        </p:spPr>
      </p:pic>
      <p:sp>
        <p:nvSpPr>
          <p:cNvPr id="14" name="십자형 13"/>
          <p:cNvSpPr/>
          <p:nvPr/>
        </p:nvSpPr>
        <p:spPr>
          <a:xfrm>
            <a:off x="3903736" y="3267192"/>
            <a:ext cx="1041350" cy="1041350"/>
          </a:xfrm>
          <a:prstGeom prst="plus">
            <a:avLst>
              <a:gd name="adj" fmla="val 3889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6195" y="5294975"/>
            <a:ext cx="248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 Desktop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8525" y="5294975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Local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328105" y="5294975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Remote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0896" y1="87013" x2="83582" y2="87013"/>
                        <a14:foregroundMark x1="28358" y1="11688" x2="26866" y2="18182"/>
                        <a14:foregroundMark x1="43284" y1="10390" x2="44776" y2="16883"/>
                        <a14:foregroundMark x1="59701" y1="11688" x2="61194" y2="18182"/>
                        <a14:foregroundMark x1="77612" y1="11688" x2="79104" y2="194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8564" y="2984481"/>
            <a:ext cx="1497236" cy="17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8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Desktop Commander + Notion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(Multi Server)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7" y="1861622"/>
            <a:ext cx="7820025" cy="362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3361347" y="5677876"/>
            <a:ext cx="5589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바탕화면에 작성된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txt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파일에서 내용을 확인하고 </a:t>
            </a:r>
            <a:r>
              <a:rPr lang="ko-KR" altLang="en-US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노션에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등록해보기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91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8225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Desktop Commander </a:t>
            </a:r>
            <a:r>
              <a:rPr lang="en-US" altLang="ko-KR" sz="36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+ </a:t>
            </a:r>
            <a:r>
              <a:rPr lang="en-US" altLang="ko-KR" sz="3600" b="1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 (</a:t>
            </a:r>
            <a:r>
              <a:rPr lang="ko-KR" altLang="en-US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영상</a:t>
            </a:r>
            <a:r>
              <a:rPr lang="en-US" altLang="ko-KR" sz="3600" b="1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(Multi Server)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2986256" y="6317471"/>
            <a:ext cx="6340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Claude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통해 바탕화면에 있는 파일명을 명시해주고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Notion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 게시를 지시</a:t>
            </a:r>
          </a:p>
        </p:txBody>
      </p:sp>
      <p:pic>
        <p:nvPicPr>
          <p:cNvPr id="2" name="제목 없는 동영상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9293" y="1634650"/>
            <a:ext cx="6234038" cy="46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6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Desktop Commander + Notion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실습</a:t>
            </a:r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(Multi Server)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F2D11-EE9C-2B0A-592F-35273AE6E089}"/>
              </a:ext>
            </a:extLst>
          </p:cNvPr>
          <p:cNvSpPr txBox="1"/>
          <p:nvPr/>
        </p:nvSpPr>
        <p:spPr>
          <a:xfrm>
            <a:off x="5886089" y="6317471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649" y="1709792"/>
            <a:ext cx="6466702" cy="4427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0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는 만능인가</a:t>
            </a:r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Next Step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1D78D2-0036-6E61-8FCC-E53ED4308261}"/>
              </a:ext>
            </a:extLst>
          </p:cNvPr>
          <p:cNvGrpSpPr/>
          <p:nvPr/>
        </p:nvGrpSpPr>
        <p:grpSpPr>
          <a:xfrm>
            <a:off x="2567247" y="2566087"/>
            <a:ext cx="7057506" cy="2494698"/>
            <a:chOff x="2268289" y="2228335"/>
            <a:chExt cx="7057506" cy="249469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D9C07AE-C560-1091-4089-9393DAE716BC}"/>
                </a:ext>
              </a:extLst>
            </p:cNvPr>
            <p:cNvSpPr txBox="1"/>
            <p:nvPr/>
          </p:nvSpPr>
          <p:spPr>
            <a:xfrm>
              <a:off x="2268289" y="3799703"/>
              <a:ext cx="257634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오버헤드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3123A8-4B4B-73CA-AC8F-F0F21AA2FFB6}"/>
                </a:ext>
              </a:extLst>
            </p:cNvPr>
            <p:cNvSpPr txBox="1"/>
            <p:nvPr/>
          </p:nvSpPr>
          <p:spPr>
            <a:xfrm>
              <a:off x="7347368" y="3799703"/>
              <a:ext cx="19784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사용성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D5D6F89-2E83-2562-2E68-3D19A94F1D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906" y="2969740"/>
              <a:ext cx="790833" cy="79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4C9059D9-74F6-EABC-742B-938766BFE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0933" y="2417804"/>
              <a:ext cx="790833" cy="79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2AF1C1A7-5E09-B01F-3FB9-10B072964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960" y="2969740"/>
              <a:ext cx="790833" cy="790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DCF1625-51B0-45D8-152F-7A3E827F5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4081" y="2228335"/>
              <a:ext cx="1571368" cy="157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C6D0095-013D-98B5-C8A0-375330CC9FEA}"/>
              </a:ext>
            </a:extLst>
          </p:cNvPr>
          <p:cNvSpPr txBox="1"/>
          <p:nvPr/>
        </p:nvSpPr>
        <p:spPr>
          <a:xfrm>
            <a:off x="2496062" y="5419430"/>
            <a:ext cx="27184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서버 연결 유지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..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보안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..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확장성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.. 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0CCB3-13CF-BF6B-0EB9-1AD35F943EB7}"/>
              </a:ext>
            </a:extLst>
          </p:cNvPr>
          <p:cNvSpPr txBox="1"/>
          <p:nvPr/>
        </p:nvSpPr>
        <p:spPr>
          <a:xfrm>
            <a:off x="7520117" y="5419430"/>
            <a:ext cx="2397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얼마나 효과적으로 작용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..?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23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57CDE-EBC4-4DED-C293-E321F1108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74DE541-EFC6-5D75-8D96-D832C9DE770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73AB9F3-2BD8-3309-5BEE-F173D062F427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+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F548D3-5574-C086-A9FE-AA290F762FE7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Figma?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F4555C96-6BC1-CA76-B2DC-67DA3EEFA58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Next Step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모서리가 둥근 직사각형 23">
            <a:extLst>
              <a:ext uri="{FF2B5EF4-FFF2-40B4-BE49-F238E27FC236}">
                <a16:creationId xmlns:a16="http://schemas.microsoft.com/office/drawing/2014/main" id="{7CCCCDB0-7E10-F0CF-3568-2A5A2526D7CA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10F6CF9-A828-FB9E-7193-20BF0AB009A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59AB9-4BDC-3EED-D085-CB63555E3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256" y="1897692"/>
            <a:ext cx="2537256" cy="39852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7E258E5-3069-1AED-A1C6-9DCF7A955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139" y="2920310"/>
            <a:ext cx="4061586" cy="20718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94E4D-6C55-93C3-8D7E-F17AF8331D4B}"/>
              </a:ext>
            </a:extLst>
          </p:cNvPr>
          <p:cNvSpPr txBox="1"/>
          <p:nvPr/>
        </p:nvSpPr>
        <p:spPr>
          <a:xfrm>
            <a:off x="2125362" y="6039231"/>
            <a:ext cx="7941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https://www.figma.com/design/7EtG5anVfY8k95N7QqiLei/MCP_TEST?node-id=0-1&amp;t=YDMucWf2uUII0vDZ-1</a:t>
            </a:r>
          </a:p>
        </p:txBody>
      </p:sp>
    </p:spTree>
    <p:extLst>
      <p:ext uri="{BB962C8B-B14F-4D97-AF65-F5344CB8AC3E}">
        <p14:creationId xmlns:p14="http://schemas.microsoft.com/office/powerpoint/2010/main" val="14325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등장</a:t>
            </a:r>
          </a:p>
        </p:txBody>
      </p:sp>
      <p:sp>
        <p:nvSpPr>
          <p:cNvPr id="18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895502" y="3139076"/>
            <a:ext cx="8521619" cy="1146874"/>
            <a:chOff x="1571336" y="3139076"/>
            <a:chExt cx="8521619" cy="1146874"/>
          </a:xfrm>
        </p:grpSpPr>
        <p:sp>
          <p:nvSpPr>
            <p:cNvPr id="23" name="직사각형 22"/>
            <p:cNvSpPr/>
            <p:nvPr/>
          </p:nvSpPr>
          <p:spPr>
            <a:xfrm>
              <a:off x="2558308" y="3358570"/>
              <a:ext cx="753464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MCP(Model Context Protocol)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336" y="3139076"/>
              <a:ext cx="1152756" cy="1146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24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+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Figma?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F2C53E91-984F-C11D-CEDA-8F8C1701E3A6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Next Step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모서리가 둥근 직사각형 23">
            <a:extLst>
              <a:ext uri="{FF2B5EF4-FFF2-40B4-BE49-F238E27FC236}">
                <a16:creationId xmlns:a16="http://schemas.microsoft.com/office/drawing/2014/main" id="{DBE7B100-01B8-B530-4D0A-7623574D53EE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A59485F-6897-75F7-EE5C-F59BDCB7D53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82CC69-1670-53D1-2F2B-E85754CD6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32" y="1635198"/>
            <a:ext cx="5123936" cy="45521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65CDB54-B0BC-42BB-58D7-5156AC28ACF9}"/>
              </a:ext>
            </a:extLst>
          </p:cNvPr>
          <p:cNvSpPr txBox="1"/>
          <p:nvPr/>
        </p:nvSpPr>
        <p:spPr>
          <a:xfrm>
            <a:off x="5316230" y="6317471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50%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정도 성공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..?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785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DD533-AFE1-67B9-5704-B24F4A592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12234F-D113-913E-77C5-C9ED92787BD9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2589BD2-4921-A2DE-3063-33EDC1BCCA46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+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2285CA-0721-3AD7-0631-55FAD95EB072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Figma?</a:t>
            </a:r>
            <a:endParaRPr lang="ko-KR" altLang="en-US" sz="3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5ED6A80B-D3B1-275D-EA45-AB503878135E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Next Step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모서리가 둥근 직사각형 23">
            <a:extLst>
              <a:ext uri="{FF2B5EF4-FFF2-40B4-BE49-F238E27FC236}">
                <a16:creationId xmlns:a16="http://schemas.microsoft.com/office/drawing/2014/main" id="{FB2EBA93-F51C-F5FF-D38D-C80B8E98983D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808EECC-7EA9-12FB-F0DE-DF8BB135B2C9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3C28C-652A-F1EE-D57F-0335E47F1B42}"/>
              </a:ext>
            </a:extLst>
          </p:cNvPr>
          <p:cNvSpPr txBox="1"/>
          <p:nvPr/>
        </p:nvSpPr>
        <p:spPr>
          <a:xfrm>
            <a:off x="1545299" y="2384203"/>
            <a:ext cx="5213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파일이 변경되어도 실시간으로 추적하지 못함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체감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 소요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03E3F2-5938-A696-E0A8-B2EFD19BC92E}"/>
              </a:ext>
            </a:extLst>
          </p:cNvPr>
          <p:cNvSpPr txBox="1"/>
          <p:nvPr/>
        </p:nvSpPr>
        <p:spPr>
          <a:xfrm>
            <a:off x="6831309" y="3259723"/>
            <a:ext cx="3724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내부 파일이 정보 받아올 때 세션 아웃 가능성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C951C-1A82-C4CD-63BF-D786D3D042D1}"/>
              </a:ext>
            </a:extLst>
          </p:cNvPr>
          <p:cNvSpPr txBox="1"/>
          <p:nvPr/>
        </p:nvSpPr>
        <p:spPr>
          <a:xfrm>
            <a:off x="2218774" y="5525728"/>
            <a:ext cx="7580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제대로된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코드를 받으려면 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Figma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굉장히 잘 </a:t>
            </a:r>
            <a:r>
              <a:rPr lang="ko-KR" altLang="en-US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써야함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Autolayout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Padding, Margin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등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sz="16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E51D3-8771-14A2-9B39-C99706215676}"/>
              </a:ext>
            </a:extLst>
          </p:cNvPr>
          <p:cNvSpPr txBox="1"/>
          <p:nvPr/>
        </p:nvSpPr>
        <p:spPr>
          <a:xfrm>
            <a:off x="1254354" y="3617438"/>
            <a:ext cx="3700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이미지의 경우 </a:t>
            </a: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svg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png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구분하기 어려움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243028-82AE-B394-D1E7-506D0D5CF30F}"/>
              </a:ext>
            </a:extLst>
          </p:cNvPr>
          <p:cNvSpPr txBox="1"/>
          <p:nvPr/>
        </p:nvSpPr>
        <p:spPr>
          <a:xfrm>
            <a:off x="6468130" y="4308087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svg</a:t>
            </a:r>
            <a:r>
              <a:rPr lang="en-US" altLang="ko-KR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파일이 깨지는 현상</a:t>
            </a:r>
          </a:p>
        </p:txBody>
      </p:sp>
    </p:spTree>
    <p:extLst>
      <p:ext uri="{BB962C8B-B14F-4D97-AF65-F5344CB8AC3E}">
        <p14:creationId xmlns:p14="http://schemas.microsoft.com/office/powerpoint/2010/main" val="243448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E7681-8AE5-93A5-9849-E2F0C8B89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A8D1492-8B15-3500-56F2-8874CB5A8901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1B0D104-5104-8B77-D447-AE1C06FCF948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9D6C6E-CF03-7D3B-CF75-58B77C7D4E69}"/>
              </a:ext>
            </a:extLst>
          </p:cNvPr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직접 느낀 단점</a:t>
            </a:r>
          </a:p>
        </p:txBody>
      </p:sp>
      <p:sp>
        <p:nvSpPr>
          <p:cNvPr id="6" name="사각형: 둥근 모서리 10">
            <a:extLst>
              <a:ext uri="{FF2B5EF4-FFF2-40B4-BE49-F238E27FC236}">
                <a16:creationId xmlns:a16="http://schemas.microsoft.com/office/drawing/2014/main" id="{AFA7A898-3122-1169-CA8D-858FC5BC18CB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Next Step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모서리가 둥근 직사각형 23">
            <a:extLst>
              <a:ext uri="{FF2B5EF4-FFF2-40B4-BE49-F238E27FC236}">
                <a16:creationId xmlns:a16="http://schemas.microsoft.com/office/drawing/2014/main" id="{AF4EC79A-B214-C9E3-E737-769EE0AE891F}"/>
              </a:ext>
            </a:extLst>
          </p:cNvPr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2B759E8-0D15-27DD-DBFE-9828844F5A82}"/>
              </a:ext>
            </a:extLst>
          </p:cNvPr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EA450-1981-0C11-A127-9A836099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45" y="1660373"/>
            <a:ext cx="5025082" cy="4448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BBC03-7ED9-2EA6-D234-B5C17243774A}"/>
              </a:ext>
            </a:extLst>
          </p:cNvPr>
          <p:cNvSpPr txBox="1"/>
          <p:nvPr/>
        </p:nvSpPr>
        <p:spPr>
          <a:xfrm>
            <a:off x="1982565" y="6317471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도구의 최대 개수 제한을 공유함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5BED85-6AB4-5820-3428-895EA4330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59" y="3049649"/>
            <a:ext cx="4810900" cy="1670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04EE44-8320-9821-9B91-1493ACAB190A}"/>
              </a:ext>
            </a:extLst>
          </p:cNvPr>
          <p:cNvSpPr txBox="1"/>
          <p:nvPr/>
        </p:nvSpPr>
        <p:spPr>
          <a:xfrm>
            <a:off x="7087763" y="6317471"/>
            <a:ext cx="3676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명령이 길어지는 경우 토큰 초과 현상이 보임</a:t>
            </a:r>
          </a:p>
        </p:txBody>
      </p:sp>
    </p:spTree>
    <p:extLst>
      <p:ext uri="{BB962C8B-B14F-4D97-AF65-F5344CB8AC3E}">
        <p14:creationId xmlns:p14="http://schemas.microsoft.com/office/powerpoint/2010/main" val="17133433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+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10315583" y="172438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MCP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최근 소식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587" y="2440532"/>
            <a:ext cx="6600825" cy="2495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3189795" y="5502166"/>
            <a:ext cx="593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OpenAI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에서도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를 공식 지원을 발표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(2025-03-27)</a:t>
            </a:r>
            <a:endParaRPr lang="ko-KR" altLang="en-US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3869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+</a:t>
            </a:r>
            <a:endParaRPr lang="ko-KR" altLang="en-US" sz="24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10315583" y="172438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MCP</a:t>
            </a:r>
            <a:endParaRPr lang="ko-KR" altLang="en-US" sz="1200" b="1" dirty="0">
              <a:solidFill>
                <a:srgbClr val="FFFFFF"/>
              </a:solidFill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참고자료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49850" y="2089194"/>
            <a:ext cx="4306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https://digitalbourgeois.tistory.com/913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49850" y="2458526"/>
            <a:ext cx="398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https://blog.logto.io/ko/what-is-mcp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457498" y="4583728"/>
            <a:ext cx="466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https://apidog.com/kr/blog/cursor-ai-mcp/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8486" y="1720867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관련 자료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56134" y="4245620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Cursor </a:t>
            </a:r>
            <a:r>
              <a:rPr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ai</a:t>
            </a:r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관련 자료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56134" y="5799552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 </a:t>
            </a:r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오류 해결 방법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56134" y="6166173"/>
            <a:ext cx="5735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https://tilnote.io/pages/67b30f2d243b9589e1e0ee17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456134" y="4921836"/>
            <a:ext cx="3845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https://www.cursor.com/changelog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456134" y="5261770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https://tiaz.dev/ai/2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48486" y="2781626"/>
            <a:ext cx="395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https://marcus-story.tistory.com/148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8486" y="3134742"/>
            <a:ext cx="503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https://www.star-history.com/blog/mcp-server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48486" y="3495132"/>
            <a:ext cx="6600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https://www.anthropic.com/news/model-context-protocol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48486" y="3828520"/>
            <a:ext cx="3105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https://dytis.tistory.com/112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48486" y="4196900"/>
            <a:ext cx="4863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https://modelcontextprotocol.io/introduction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48486" y="4566232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https://wikidocs.net/268792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48486" y="4921836"/>
            <a:ext cx="5288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https://yozm.wishket.com/magazine/detail/3041/</a:t>
            </a:r>
          </a:p>
        </p:txBody>
      </p:sp>
    </p:spTree>
    <p:extLst>
      <p:ext uri="{BB962C8B-B14F-4D97-AF65-F5344CB8AC3E}">
        <p14:creationId xmlns:p14="http://schemas.microsoft.com/office/powerpoint/2010/main" val="8300145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7FFCA-1214-C18E-C4BC-2D930D911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10">
            <a:extLst>
              <a:ext uri="{FF2B5EF4-FFF2-40B4-BE49-F238E27FC236}">
                <a16:creationId xmlns:a16="http://schemas.microsoft.com/office/drawing/2014/main" id="{05201CBF-6791-2714-2B3E-67BB5DE3AB67}"/>
              </a:ext>
            </a:extLst>
          </p:cNvPr>
          <p:cNvSpPr/>
          <p:nvPr/>
        </p:nvSpPr>
        <p:spPr>
          <a:xfrm>
            <a:off x="599137" y="426526"/>
            <a:ext cx="1192011" cy="240171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SSAFY </a:t>
            </a:r>
            <a:r>
              <a:rPr lang="ko-KR" altLang="en-US" sz="12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구미</a:t>
            </a:r>
          </a:p>
        </p:txBody>
      </p:sp>
      <p:sp>
        <p:nvSpPr>
          <p:cNvPr id="7" name="사각형: 둥근 모서리 10">
            <a:extLst>
              <a:ext uri="{FF2B5EF4-FFF2-40B4-BE49-F238E27FC236}">
                <a16:creationId xmlns:a16="http://schemas.microsoft.com/office/drawing/2014/main" id="{9AB35FDB-EA19-9C29-6DE9-3B7E48F6B8EE}"/>
              </a:ext>
            </a:extLst>
          </p:cNvPr>
          <p:cNvSpPr/>
          <p:nvPr/>
        </p:nvSpPr>
        <p:spPr>
          <a:xfrm>
            <a:off x="5086677" y="3707108"/>
            <a:ext cx="1901532" cy="383126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endParaRPr lang="ko-KR" altLang="en-US" b="1" dirty="0">
              <a:solidFill>
                <a:srgbClr val="FFFFFF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D254C7-85CD-6206-5F66-2A9DDE857435}"/>
              </a:ext>
            </a:extLst>
          </p:cNvPr>
          <p:cNvSpPr/>
          <p:nvPr/>
        </p:nvSpPr>
        <p:spPr>
          <a:xfrm>
            <a:off x="2270119" y="2836842"/>
            <a:ext cx="75346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감사합니다</a:t>
            </a:r>
            <a:endParaRPr lang="en-US" altLang="ko-KR" sz="4000" b="1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35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285F-AAB4-1011-F685-65394D6F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355E17A-646E-0979-27B3-2CCD8F772980}"/>
              </a:ext>
            </a:extLst>
          </p:cNvPr>
          <p:cNvSpPr/>
          <p:nvPr/>
        </p:nvSpPr>
        <p:spPr>
          <a:xfrm>
            <a:off x="381881" y="445573"/>
            <a:ext cx="11548862" cy="1059543"/>
          </a:xfrm>
          <a:prstGeom prst="roundRect">
            <a:avLst>
              <a:gd name="adj" fmla="val 50000"/>
            </a:avLst>
          </a:prstGeom>
          <a:solidFill>
            <a:srgbClr val="00194C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E101CFD-D300-8963-CD2D-A911664990B0}"/>
              </a:ext>
            </a:extLst>
          </p:cNvPr>
          <p:cNvSpPr/>
          <p:nvPr/>
        </p:nvSpPr>
        <p:spPr>
          <a:xfrm>
            <a:off x="754745" y="561688"/>
            <a:ext cx="827312" cy="82731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  <a:endParaRPr lang="ko-KR" altLang="en-US" sz="2000" dirty="0"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791148" y="650249"/>
            <a:ext cx="7534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</a:t>
            </a:r>
            <a:r>
              <a:rPr lang="ko-KR" altLang="en-US" sz="36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의 등장</a:t>
            </a:r>
          </a:p>
        </p:txBody>
      </p:sp>
      <p:sp>
        <p:nvSpPr>
          <p:cNvPr id="18" name="사각형: 둥근 모서리 10">
            <a:extLst>
              <a:ext uri="{FF2B5EF4-FFF2-40B4-BE49-F238E27FC236}">
                <a16:creationId xmlns:a16="http://schemas.microsoft.com/office/drawing/2014/main" id="{7B89DB16-9EC5-600A-EBE3-0548B3F813D0}"/>
              </a:ext>
            </a:extLst>
          </p:cNvPr>
          <p:cNvSpPr/>
          <p:nvPr/>
        </p:nvSpPr>
        <p:spPr>
          <a:xfrm>
            <a:off x="8925757" y="172438"/>
            <a:ext cx="2292475" cy="240171"/>
          </a:xfrm>
          <a:prstGeom prst="roundRect">
            <a:avLst>
              <a:gd name="adj" fmla="val 50000"/>
            </a:avLst>
          </a:prstGeom>
          <a:noFill/>
          <a:ln>
            <a:solidFill>
              <a:srgbClr val="00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153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MCP(Model Context Protocol)</a:t>
            </a:r>
            <a:endParaRPr lang="ko-KR" altLang="en-US" sz="1200" dirty="0">
              <a:solidFill>
                <a:srgbClr val="00153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1472000" y="269007"/>
            <a:ext cx="720000" cy="47032"/>
          </a:xfrm>
          <a:prstGeom prst="roundRect">
            <a:avLst>
              <a:gd name="adj" fmla="val 50000"/>
            </a:avLst>
          </a:prstGeom>
          <a:solidFill>
            <a:srgbClr val="0015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1337077" y="205957"/>
            <a:ext cx="171998" cy="171998"/>
          </a:xfrm>
          <a:prstGeom prst="ellipse">
            <a:avLst/>
          </a:prstGeom>
          <a:noFill/>
          <a:ln w="76200">
            <a:solidFill>
              <a:srgbClr val="001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895502" y="3139076"/>
            <a:ext cx="8521619" cy="1146874"/>
            <a:chOff x="1571336" y="3139076"/>
            <a:chExt cx="8521619" cy="1146874"/>
          </a:xfrm>
        </p:grpSpPr>
        <p:sp>
          <p:nvSpPr>
            <p:cNvPr id="23" name="직사각형 22"/>
            <p:cNvSpPr/>
            <p:nvPr/>
          </p:nvSpPr>
          <p:spPr>
            <a:xfrm>
              <a:off x="2558308" y="3358570"/>
              <a:ext cx="753464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MCP(Model Context Protocol)</a:t>
              </a: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336" y="3139076"/>
              <a:ext cx="1152756" cy="1146874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https://cdn-icons-png.flaticon.com/512/9796/97966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625" y="1125826"/>
            <a:ext cx="5173374" cy="517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5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2463</Words>
  <Application>Microsoft Office PowerPoint</Application>
  <PresentationFormat>와이드스크린</PresentationFormat>
  <Paragraphs>694</Paragraphs>
  <Slides>85</Slides>
  <Notes>85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1" baseType="lpstr">
      <vt:lpstr>맑은 고딕</vt:lpstr>
      <vt:lpstr>Arial</vt:lpstr>
      <vt:lpstr>Pretendard</vt:lpstr>
      <vt:lpstr>Pretendard Black</vt:lpstr>
      <vt:lpstr>삼성긴고딕OTF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kaonashi Park</dc:creator>
  <cp:lastModifiedBy>SSAFY</cp:lastModifiedBy>
  <cp:revision>105</cp:revision>
  <dcterms:created xsi:type="dcterms:W3CDTF">2025-02-02T11:08:04Z</dcterms:created>
  <dcterms:modified xsi:type="dcterms:W3CDTF">2025-04-04T00:47:34Z</dcterms:modified>
</cp:coreProperties>
</file>